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6" r:id="rId1"/>
  </p:sldMasterIdLst>
  <p:notesMasterIdLst>
    <p:notesMasterId r:id="rId35"/>
  </p:notesMasterIdLst>
  <p:handoutMasterIdLst>
    <p:handoutMasterId r:id="rId36"/>
  </p:handoutMasterIdLst>
  <p:sldIdLst>
    <p:sldId id="353" r:id="rId2"/>
    <p:sldId id="258" r:id="rId3"/>
    <p:sldId id="435" r:id="rId4"/>
    <p:sldId id="436" r:id="rId5"/>
    <p:sldId id="439" r:id="rId6"/>
    <p:sldId id="426" r:id="rId7"/>
    <p:sldId id="438" r:id="rId8"/>
    <p:sldId id="422" r:id="rId9"/>
    <p:sldId id="395" r:id="rId10"/>
    <p:sldId id="441" r:id="rId11"/>
    <p:sldId id="449" r:id="rId12"/>
    <p:sldId id="450" r:id="rId13"/>
    <p:sldId id="458" r:id="rId14"/>
    <p:sldId id="397" r:id="rId15"/>
    <p:sldId id="432" r:id="rId16"/>
    <p:sldId id="356" r:id="rId17"/>
    <p:sldId id="451" r:id="rId18"/>
    <p:sldId id="452" r:id="rId19"/>
    <p:sldId id="443" r:id="rId20"/>
    <p:sldId id="453" r:id="rId21"/>
    <p:sldId id="454" r:id="rId22"/>
    <p:sldId id="434" r:id="rId23"/>
    <p:sldId id="445" r:id="rId24"/>
    <p:sldId id="446" r:id="rId25"/>
    <p:sldId id="456" r:id="rId26"/>
    <p:sldId id="455" r:id="rId27"/>
    <p:sldId id="429" r:id="rId28"/>
    <p:sldId id="388" r:id="rId29"/>
    <p:sldId id="457" r:id="rId30"/>
    <p:sldId id="414" r:id="rId31"/>
    <p:sldId id="343" r:id="rId32"/>
    <p:sldId id="377" r:id="rId33"/>
    <p:sldId id="430" r:id="rId34"/>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57" userDrawn="1">
          <p15:clr>
            <a:srgbClr val="A4A3A4"/>
          </p15:clr>
        </p15:guide>
        <p15:guide id="2" pos="223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onnie.jones" initials="BDJ" lastIdx="1" clrIdx="0"/>
  <p:cmAuthor id="7" name="Rosemary Collins" initials="RC" lastIdx="5" clrIdx="7">
    <p:extLst>
      <p:ext uri="{19B8F6BF-5375-455C-9EA6-DF929625EA0E}">
        <p15:presenceInfo xmlns:p15="http://schemas.microsoft.com/office/powerpoint/2012/main" userId="Rosemary Collins" providerId="None"/>
      </p:ext>
    </p:extLst>
  </p:cmAuthor>
  <p:cmAuthor id="1" name="Amy Bitterman" initials="AB" lastIdx="14" clrIdx="1"/>
  <p:cmAuthor id="8" name="Maly Fung-Angarita" initials="MF" lastIdx="17" clrIdx="8">
    <p:extLst>
      <p:ext uri="{19B8F6BF-5375-455C-9EA6-DF929625EA0E}">
        <p15:presenceInfo xmlns:p15="http://schemas.microsoft.com/office/powerpoint/2012/main" userId="S-1-5-21-2083667071-1112689225-1550850067-62479" providerId="AD"/>
      </p:ext>
    </p:extLst>
  </p:cmAuthor>
  <p:cmAuthor id="2" name="U.S. Department of Education" initials="UDoE" lastIdx="19" clrIdx="2"/>
  <p:cmAuthor id="9" name="Aaron Petrillo" initials="AP [2]" lastIdx="3" clrIdx="9">
    <p:extLst>
      <p:ext uri="{19B8F6BF-5375-455C-9EA6-DF929625EA0E}">
        <p15:presenceInfo xmlns:p15="http://schemas.microsoft.com/office/powerpoint/2012/main" userId="c177210687586af9" providerId="Windows Live"/>
      </p:ext>
    </p:extLst>
  </p:cmAuthor>
  <p:cmAuthor id="3" name="BDJ" initials="BDJ" lastIdx="1" clrIdx="3"/>
  <p:cmAuthor id="10" name="Karen Schroll" initials="KS" lastIdx="1" clrIdx="10">
    <p:extLst>
      <p:ext uri="{19B8F6BF-5375-455C-9EA6-DF929625EA0E}">
        <p15:presenceInfo xmlns:p15="http://schemas.microsoft.com/office/powerpoint/2012/main" userId="S-1-5-21-2083667071-1112689225-1550850067-2524" providerId="AD"/>
      </p:ext>
    </p:extLst>
  </p:cmAuthor>
  <p:cmAuthor id="4" name="eric.rauch" initials="SH" lastIdx="5" clrIdx="11"/>
  <p:cmAuthor id="11" name="Emily Bytheway" initials="EB" lastIdx="21" clrIdx="12">
    <p:extLst>
      <p:ext uri="{19B8F6BF-5375-455C-9EA6-DF929625EA0E}">
        <p15:presenceInfo xmlns:p15="http://schemas.microsoft.com/office/powerpoint/2012/main" userId="63267a9ae92c46e6" providerId="Windows Live"/>
      </p:ext>
    </p:extLst>
  </p:cmAuthor>
  <p:cmAuthor id="5" name="Michelle Bloom" initials="MB [2]" lastIdx="1" clrIdx="5"/>
  <p:cmAuthor id="6" name="Aaron Petrillo" initials="AP" lastIdx="12" clrIdx="6">
    <p:extLst>
      <p:ext uri="{19B8F6BF-5375-455C-9EA6-DF929625EA0E}">
        <p15:presenceInfo xmlns:p15="http://schemas.microsoft.com/office/powerpoint/2012/main" userId="Aaron Petrillo"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EE395"/>
    <a:srgbClr val="1E6083"/>
    <a:srgbClr val="DFF1CB"/>
    <a:srgbClr val="1A88AD"/>
    <a:srgbClr val="243352"/>
    <a:srgbClr val="BCC9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954" autoAdjust="0"/>
    <p:restoredTop sz="71205" autoAdjust="0"/>
  </p:normalViewPr>
  <p:slideViewPr>
    <p:cSldViewPr>
      <p:cViewPr varScale="1">
        <p:scale>
          <a:sx n="79" d="100"/>
          <a:sy n="79" d="100"/>
        </p:scale>
        <p:origin x="1668"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p:scale>
          <a:sx n="110" d="100"/>
          <a:sy n="110" d="100"/>
        </p:scale>
        <p:origin x="-3264" y="360"/>
      </p:cViewPr>
      <p:guideLst>
        <p:guide orient="horz" pos="2957"/>
        <p:guide pos="223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77739" cy="469424"/>
          </a:xfrm>
          <a:prstGeom prst="rect">
            <a:avLst/>
          </a:prstGeom>
        </p:spPr>
        <p:txBody>
          <a:bodyPr vert="horz" lIns="94952" tIns="47476" rIns="94952" bIns="47476" rtlCol="0"/>
          <a:lstStyle>
            <a:lvl1pPr algn="l">
              <a:defRPr sz="1200"/>
            </a:lvl1pPr>
          </a:lstStyle>
          <a:p>
            <a:endParaRPr lang="en-US" dirty="0"/>
          </a:p>
        </p:txBody>
      </p:sp>
      <p:sp>
        <p:nvSpPr>
          <p:cNvPr id="3" name="Date Placeholder 2"/>
          <p:cNvSpPr>
            <a:spLocks noGrp="1"/>
          </p:cNvSpPr>
          <p:nvPr>
            <p:ph type="dt" sz="quarter" idx="1"/>
          </p:nvPr>
        </p:nvSpPr>
        <p:spPr>
          <a:xfrm>
            <a:off x="4023095" y="0"/>
            <a:ext cx="3077739" cy="469424"/>
          </a:xfrm>
          <a:prstGeom prst="rect">
            <a:avLst/>
          </a:prstGeom>
        </p:spPr>
        <p:txBody>
          <a:bodyPr vert="horz" lIns="94952" tIns="47476" rIns="94952" bIns="47476" rtlCol="0"/>
          <a:lstStyle>
            <a:lvl1pPr algn="r">
              <a:defRPr sz="1200"/>
            </a:lvl1pPr>
          </a:lstStyle>
          <a:p>
            <a:fld id="{0F8813D8-8A98-460D-81D4-72C70E4D7405}" type="datetimeFigureOut">
              <a:rPr lang="en-US" smtClean="0"/>
              <a:pPr/>
              <a:t>11/4/2019</a:t>
            </a:fld>
            <a:endParaRPr lang="en-US" dirty="0"/>
          </a:p>
        </p:txBody>
      </p:sp>
      <p:sp>
        <p:nvSpPr>
          <p:cNvPr id="4" name="Footer Placeholder 3"/>
          <p:cNvSpPr>
            <a:spLocks noGrp="1"/>
          </p:cNvSpPr>
          <p:nvPr>
            <p:ph type="ftr" sz="quarter" idx="2"/>
          </p:nvPr>
        </p:nvSpPr>
        <p:spPr>
          <a:xfrm>
            <a:off x="1" y="8917422"/>
            <a:ext cx="3077739" cy="469424"/>
          </a:xfrm>
          <a:prstGeom prst="rect">
            <a:avLst/>
          </a:prstGeom>
        </p:spPr>
        <p:txBody>
          <a:bodyPr vert="horz" lIns="94952" tIns="47476" rIns="94952" bIns="47476" rtlCol="0" anchor="b"/>
          <a:lstStyle>
            <a:lvl1pPr algn="l">
              <a:defRPr sz="1200"/>
            </a:lvl1pPr>
          </a:lstStyle>
          <a:p>
            <a:endParaRPr lang="en-US" dirty="0"/>
          </a:p>
        </p:txBody>
      </p:sp>
      <p:sp>
        <p:nvSpPr>
          <p:cNvPr id="5" name="Slide Number Placeholder 4"/>
          <p:cNvSpPr>
            <a:spLocks noGrp="1"/>
          </p:cNvSpPr>
          <p:nvPr>
            <p:ph type="sldNum" sz="quarter" idx="3"/>
          </p:nvPr>
        </p:nvSpPr>
        <p:spPr>
          <a:xfrm>
            <a:off x="4023095" y="8917422"/>
            <a:ext cx="3077739" cy="469424"/>
          </a:xfrm>
          <a:prstGeom prst="rect">
            <a:avLst/>
          </a:prstGeom>
        </p:spPr>
        <p:txBody>
          <a:bodyPr vert="horz" lIns="94952" tIns="47476" rIns="94952" bIns="47476" rtlCol="0" anchor="b"/>
          <a:lstStyle>
            <a:lvl1pPr algn="r">
              <a:defRPr sz="1200"/>
            </a:lvl1pPr>
          </a:lstStyle>
          <a:p>
            <a:fld id="{CA0EDE7E-E212-4495-BCA2-5713ED66EEA4}" type="slidenum">
              <a:rPr lang="en-US" smtClean="0"/>
              <a:pPr/>
              <a:t>‹#›</a:t>
            </a:fld>
            <a:endParaRPr lang="en-US" dirty="0"/>
          </a:p>
        </p:txBody>
      </p:sp>
    </p:spTree>
    <p:extLst>
      <p:ext uri="{BB962C8B-B14F-4D97-AF65-F5344CB8AC3E}">
        <p14:creationId xmlns:p14="http://schemas.microsoft.com/office/powerpoint/2010/main" val="28503113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77739" cy="469424"/>
          </a:xfrm>
          <a:prstGeom prst="rect">
            <a:avLst/>
          </a:prstGeom>
        </p:spPr>
        <p:txBody>
          <a:bodyPr vert="horz" lIns="94952" tIns="47476" rIns="94952" bIns="47476" rtlCol="0"/>
          <a:lstStyle>
            <a:lvl1pPr algn="l">
              <a:defRPr sz="1200"/>
            </a:lvl1pPr>
          </a:lstStyle>
          <a:p>
            <a:endParaRPr lang="en-US" dirty="0"/>
          </a:p>
        </p:txBody>
      </p:sp>
      <p:sp>
        <p:nvSpPr>
          <p:cNvPr id="3" name="Date Placeholder 2"/>
          <p:cNvSpPr>
            <a:spLocks noGrp="1"/>
          </p:cNvSpPr>
          <p:nvPr>
            <p:ph type="dt" idx="1"/>
          </p:nvPr>
        </p:nvSpPr>
        <p:spPr>
          <a:xfrm>
            <a:off x="4023095" y="0"/>
            <a:ext cx="3077739" cy="469424"/>
          </a:xfrm>
          <a:prstGeom prst="rect">
            <a:avLst/>
          </a:prstGeom>
        </p:spPr>
        <p:txBody>
          <a:bodyPr vert="horz" lIns="94952" tIns="47476" rIns="94952" bIns="47476" rtlCol="0"/>
          <a:lstStyle>
            <a:lvl1pPr algn="r">
              <a:defRPr sz="1200"/>
            </a:lvl1pPr>
          </a:lstStyle>
          <a:p>
            <a:fld id="{A005CAA2-D0F4-4FD7-938B-19F89EC3E682}" type="datetimeFigureOut">
              <a:rPr lang="en-US" smtClean="0"/>
              <a:pPr/>
              <a:t>11/4/2019</a:t>
            </a:fld>
            <a:endParaRPr lang="en-US" dirty="0"/>
          </a:p>
        </p:txBody>
      </p:sp>
      <p:sp>
        <p:nvSpPr>
          <p:cNvPr id="4" name="Slide Image Placeholder 3"/>
          <p:cNvSpPr>
            <a:spLocks noGrp="1" noRot="1" noChangeAspect="1"/>
          </p:cNvSpPr>
          <p:nvPr>
            <p:ph type="sldImg" idx="2"/>
          </p:nvPr>
        </p:nvSpPr>
        <p:spPr>
          <a:xfrm>
            <a:off x="1204913" y="703263"/>
            <a:ext cx="4694237" cy="3521075"/>
          </a:xfrm>
          <a:prstGeom prst="rect">
            <a:avLst/>
          </a:prstGeom>
          <a:noFill/>
          <a:ln w="12700">
            <a:solidFill>
              <a:prstClr val="black"/>
            </a:solidFill>
          </a:ln>
        </p:spPr>
        <p:txBody>
          <a:bodyPr vert="horz" lIns="94952" tIns="47476" rIns="94952" bIns="47476" rtlCol="0" anchor="ctr"/>
          <a:lstStyle/>
          <a:p>
            <a:endParaRPr lang="en-US" dirty="0"/>
          </a:p>
        </p:txBody>
      </p:sp>
      <p:sp>
        <p:nvSpPr>
          <p:cNvPr id="5" name="Notes Placeholder 4"/>
          <p:cNvSpPr>
            <a:spLocks noGrp="1"/>
          </p:cNvSpPr>
          <p:nvPr>
            <p:ph type="body" sz="quarter" idx="3"/>
          </p:nvPr>
        </p:nvSpPr>
        <p:spPr>
          <a:xfrm>
            <a:off x="710249" y="4459526"/>
            <a:ext cx="5681980" cy="4224814"/>
          </a:xfrm>
          <a:prstGeom prst="rect">
            <a:avLst/>
          </a:prstGeom>
        </p:spPr>
        <p:txBody>
          <a:bodyPr vert="horz" lIns="94952" tIns="47476" rIns="94952" bIns="4747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917422"/>
            <a:ext cx="3077739" cy="469424"/>
          </a:xfrm>
          <a:prstGeom prst="rect">
            <a:avLst/>
          </a:prstGeom>
        </p:spPr>
        <p:txBody>
          <a:bodyPr vert="horz" lIns="94952" tIns="47476" rIns="94952" bIns="47476"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3095" y="8917422"/>
            <a:ext cx="3077739" cy="469424"/>
          </a:xfrm>
          <a:prstGeom prst="rect">
            <a:avLst/>
          </a:prstGeom>
        </p:spPr>
        <p:txBody>
          <a:bodyPr vert="horz" lIns="94952" tIns="47476" rIns="94952" bIns="47476" rtlCol="0" anchor="b"/>
          <a:lstStyle>
            <a:lvl1pPr algn="r">
              <a:defRPr sz="1200"/>
            </a:lvl1pPr>
          </a:lstStyle>
          <a:p>
            <a:fld id="{E86AF46F-95C2-4F68-8F66-EE18049CE23B}" type="slidenum">
              <a:rPr lang="en-US" smtClean="0"/>
              <a:pPr/>
              <a:t>‹#›</a:t>
            </a:fld>
            <a:endParaRPr lang="en-US" dirty="0"/>
          </a:p>
        </p:txBody>
      </p:sp>
    </p:spTree>
    <p:extLst>
      <p:ext uri="{BB962C8B-B14F-4D97-AF65-F5344CB8AC3E}">
        <p14:creationId xmlns:p14="http://schemas.microsoft.com/office/powerpoint/2010/main" val="21096112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910D59D-3144-49AC-847D-3F5EC5276F4C}" type="slidenum">
              <a:rPr lang="en-US" smtClean="0"/>
              <a:pPr/>
              <a:t>2</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6AF46F-95C2-4F68-8F66-EE18049CE23B}" type="slidenum">
              <a:rPr lang="en-US" smtClean="0"/>
              <a:pPr/>
              <a:t>19</a:t>
            </a:fld>
            <a:endParaRPr lang="en-US" dirty="0"/>
          </a:p>
        </p:txBody>
      </p:sp>
    </p:spTree>
    <p:extLst>
      <p:ext uri="{BB962C8B-B14F-4D97-AF65-F5344CB8AC3E}">
        <p14:creationId xmlns:p14="http://schemas.microsoft.com/office/powerpoint/2010/main" val="532775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6AF46F-95C2-4F68-8F66-EE18049CE23B}" type="slidenum">
              <a:rPr lang="en-US" smtClean="0"/>
              <a:pPr/>
              <a:t>21</a:t>
            </a:fld>
            <a:endParaRPr lang="en-US" dirty="0"/>
          </a:p>
        </p:txBody>
      </p:sp>
    </p:spTree>
    <p:extLst>
      <p:ext uri="{BB962C8B-B14F-4D97-AF65-F5344CB8AC3E}">
        <p14:creationId xmlns:p14="http://schemas.microsoft.com/office/powerpoint/2010/main" val="32851120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6AF46F-95C2-4F68-8F66-EE18049CE23B}" type="slidenum">
              <a:rPr lang="en-US" smtClean="0"/>
              <a:pPr/>
              <a:t>23</a:t>
            </a:fld>
            <a:endParaRPr lang="en-US" dirty="0"/>
          </a:p>
        </p:txBody>
      </p:sp>
    </p:spTree>
    <p:extLst>
      <p:ext uri="{BB962C8B-B14F-4D97-AF65-F5344CB8AC3E}">
        <p14:creationId xmlns:p14="http://schemas.microsoft.com/office/powerpoint/2010/main" val="22538172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 exit certification form is needed as well, but we recognize this form is not always returned by the scholar. An explanation should be entered if the exit certification form is not uploaded. </a:t>
            </a:r>
            <a:endParaRPr lang="en-US" dirty="0"/>
          </a:p>
        </p:txBody>
      </p:sp>
      <p:sp>
        <p:nvSpPr>
          <p:cNvPr id="4" name="Slide Number Placeholder 3"/>
          <p:cNvSpPr>
            <a:spLocks noGrp="1"/>
          </p:cNvSpPr>
          <p:nvPr>
            <p:ph type="sldNum" sz="quarter" idx="10"/>
          </p:nvPr>
        </p:nvSpPr>
        <p:spPr/>
        <p:txBody>
          <a:bodyPr/>
          <a:lstStyle/>
          <a:p>
            <a:fld id="{E86AF46F-95C2-4F68-8F66-EE18049CE23B}" type="slidenum">
              <a:rPr lang="en-US" smtClean="0"/>
              <a:pPr/>
              <a:t>25</a:t>
            </a:fld>
            <a:endParaRPr lang="en-US" dirty="0"/>
          </a:p>
        </p:txBody>
      </p:sp>
    </p:spTree>
    <p:extLst>
      <p:ext uri="{BB962C8B-B14F-4D97-AF65-F5344CB8AC3E}">
        <p14:creationId xmlns:p14="http://schemas.microsoft.com/office/powerpoint/2010/main" val="36959843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6AF46F-95C2-4F68-8F66-EE18049CE23B}" type="slidenum">
              <a:rPr lang="en-US" smtClean="0"/>
              <a:pPr/>
              <a:t>26</a:t>
            </a:fld>
            <a:endParaRPr lang="en-US" dirty="0"/>
          </a:p>
        </p:txBody>
      </p:sp>
    </p:spTree>
    <p:extLst>
      <p:ext uri="{BB962C8B-B14F-4D97-AF65-F5344CB8AC3E}">
        <p14:creationId xmlns:p14="http://schemas.microsoft.com/office/powerpoint/2010/main" val="14070141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86AF46F-95C2-4F68-8F66-EE18049CE23B}" type="slidenum">
              <a:rPr lang="en-US" smtClean="0"/>
              <a:pPr/>
              <a:t>27</a:t>
            </a:fld>
            <a:endParaRPr lang="en-US" dirty="0"/>
          </a:p>
        </p:txBody>
      </p:sp>
    </p:spTree>
    <p:extLst>
      <p:ext uri="{BB962C8B-B14F-4D97-AF65-F5344CB8AC3E}">
        <p14:creationId xmlns:p14="http://schemas.microsoft.com/office/powerpoint/2010/main" val="35251320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86AF46F-95C2-4F68-8F66-EE18049CE23B}" type="slidenum">
              <a:rPr lang="en-US" smtClean="0"/>
              <a:pPr/>
              <a:t>28</a:t>
            </a:fld>
            <a:endParaRPr lang="en-US" dirty="0"/>
          </a:p>
        </p:txBody>
      </p:sp>
    </p:spTree>
    <p:extLst>
      <p:ext uri="{BB962C8B-B14F-4D97-AF65-F5344CB8AC3E}">
        <p14:creationId xmlns:p14="http://schemas.microsoft.com/office/powerpoint/2010/main" val="15416767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PIMS identifies scholars who may need to be referred for repayment based on employment reported in PIMS.</a:t>
            </a:r>
          </a:p>
          <a:p>
            <a:endParaRPr lang="en-US" dirty="0"/>
          </a:p>
        </p:txBody>
      </p:sp>
      <p:sp>
        <p:nvSpPr>
          <p:cNvPr id="4" name="Slide Number Placeholder 3"/>
          <p:cNvSpPr>
            <a:spLocks noGrp="1"/>
          </p:cNvSpPr>
          <p:nvPr>
            <p:ph type="sldNum" sz="quarter" idx="10"/>
          </p:nvPr>
        </p:nvSpPr>
        <p:spPr/>
        <p:txBody>
          <a:bodyPr/>
          <a:lstStyle/>
          <a:p>
            <a:fld id="{E86AF46F-95C2-4F68-8F66-EE18049CE23B}" type="slidenum">
              <a:rPr lang="en-US" smtClean="0"/>
              <a:pPr/>
              <a:t>29</a:t>
            </a:fld>
            <a:endParaRPr lang="en-US" dirty="0"/>
          </a:p>
        </p:txBody>
      </p:sp>
    </p:spTree>
    <p:extLst>
      <p:ext uri="{BB962C8B-B14F-4D97-AF65-F5344CB8AC3E}">
        <p14:creationId xmlns:p14="http://schemas.microsoft.com/office/powerpoint/2010/main" val="353284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86AF46F-95C2-4F68-8F66-EE18049CE23B}" type="slidenum">
              <a:rPr lang="en-US" smtClean="0"/>
              <a:pPr/>
              <a:t>30</a:t>
            </a:fld>
            <a:endParaRPr lang="en-US" dirty="0"/>
          </a:p>
        </p:txBody>
      </p:sp>
    </p:spTree>
    <p:extLst>
      <p:ext uri="{BB962C8B-B14F-4D97-AF65-F5344CB8AC3E}">
        <p14:creationId xmlns:p14="http://schemas.microsoft.com/office/powerpoint/2010/main" val="401813934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6AF46F-95C2-4F68-8F66-EE18049CE23B}" type="slidenum">
              <a:rPr lang="en-US" smtClean="0"/>
              <a:pPr/>
              <a:t>31</a:t>
            </a:fld>
            <a:endParaRPr lang="en-US" dirty="0"/>
          </a:p>
        </p:txBody>
      </p:sp>
    </p:spTree>
    <p:extLst>
      <p:ext uri="{BB962C8B-B14F-4D97-AF65-F5344CB8AC3E}">
        <p14:creationId xmlns:p14="http://schemas.microsoft.com/office/powerpoint/2010/main" val="3194971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86AF46F-95C2-4F68-8F66-EE18049CE23B}" type="slidenum">
              <a:rPr lang="en-US" smtClean="0"/>
              <a:pPr/>
              <a:t>3</a:t>
            </a:fld>
            <a:endParaRPr lang="en-US" dirty="0"/>
          </a:p>
        </p:txBody>
      </p:sp>
    </p:spTree>
    <p:extLst>
      <p:ext uri="{BB962C8B-B14F-4D97-AF65-F5344CB8AC3E}">
        <p14:creationId xmlns:p14="http://schemas.microsoft.com/office/powerpoint/2010/main" val="385674703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6AF46F-95C2-4F68-8F66-EE18049CE23B}" type="slidenum">
              <a:rPr lang="en-US" smtClean="0"/>
              <a:pPr/>
              <a:t>32</a:t>
            </a:fld>
            <a:endParaRPr lang="en-US" dirty="0"/>
          </a:p>
        </p:txBody>
      </p:sp>
    </p:spTree>
    <p:extLst>
      <p:ext uri="{BB962C8B-B14F-4D97-AF65-F5344CB8AC3E}">
        <p14:creationId xmlns:p14="http://schemas.microsoft.com/office/powerpoint/2010/main" val="387420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6AF46F-95C2-4F68-8F66-EE18049CE23B}" type="slidenum">
              <a:rPr lang="en-US" smtClean="0"/>
              <a:pPr/>
              <a:t>33</a:t>
            </a:fld>
            <a:endParaRPr lang="en-US" dirty="0"/>
          </a:p>
        </p:txBody>
      </p:sp>
    </p:spTree>
    <p:extLst>
      <p:ext uri="{BB962C8B-B14F-4D97-AF65-F5344CB8AC3E}">
        <p14:creationId xmlns:p14="http://schemas.microsoft.com/office/powerpoint/2010/main" val="22828609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8388">
              <a:defRPr/>
            </a:pPr>
            <a:endParaRPr lang="en-US" dirty="0"/>
          </a:p>
        </p:txBody>
      </p:sp>
      <p:sp>
        <p:nvSpPr>
          <p:cNvPr id="4" name="Slide Number Placeholder 3"/>
          <p:cNvSpPr>
            <a:spLocks noGrp="1"/>
          </p:cNvSpPr>
          <p:nvPr>
            <p:ph type="sldNum" sz="quarter" idx="10"/>
          </p:nvPr>
        </p:nvSpPr>
        <p:spPr/>
        <p:txBody>
          <a:bodyPr/>
          <a:lstStyle/>
          <a:p>
            <a:fld id="{E86AF46F-95C2-4F68-8F66-EE18049CE23B}" type="slidenum">
              <a:rPr lang="en-US" smtClean="0"/>
              <a:pPr/>
              <a:t>6</a:t>
            </a:fld>
            <a:endParaRPr lang="en-US" dirty="0"/>
          </a:p>
        </p:txBody>
      </p:sp>
    </p:spTree>
    <p:extLst>
      <p:ext uri="{BB962C8B-B14F-4D97-AF65-F5344CB8AC3E}">
        <p14:creationId xmlns:p14="http://schemas.microsoft.com/office/powerpoint/2010/main" val="29700975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86AF46F-95C2-4F68-8F66-EE18049CE23B}" type="slidenum">
              <a:rPr lang="en-US" smtClean="0"/>
              <a:pPr/>
              <a:t>8</a:t>
            </a:fld>
            <a:endParaRPr lang="en-US" dirty="0"/>
          </a:p>
        </p:txBody>
      </p:sp>
    </p:spTree>
    <p:extLst>
      <p:ext uri="{BB962C8B-B14F-4D97-AF65-F5344CB8AC3E}">
        <p14:creationId xmlns:p14="http://schemas.microsoft.com/office/powerpoint/2010/main" val="32649092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a:p>
            <a:endParaRPr lang="en-US" altLang="en-US" dirty="0"/>
          </a:p>
        </p:txBody>
      </p:sp>
      <p:sp>
        <p:nvSpPr>
          <p:cNvPr id="4" name="Slide Number Placeholder 3"/>
          <p:cNvSpPr>
            <a:spLocks noGrp="1"/>
          </p:cNvSpPr>
          <p:nvPr>
            <p:ph type="sldNum" sz="quarter" idx="5"/>
          </p:nvPr>
        </p:nvSpPr>
        <p:spPr/>
        <p:txBody>
          <a:bodyPr/>
          <a:lstStyle/>
          <a:p>
            <a:pPr>
              <a:defRPr/>
            </a:pPr>
            <a:fld id="{200626C4-F1A9-45B6-80C7-D29D3E505758}" type="slidenum">
              <a:rPr lang="en-US" smtClean="0"/>
              <a:pPr>
                <a:defRPr/>
              </a:pPr>
              <a:t>9</a:t>
            </a:fld>
            <a:endParaRPr lang="en-US" dirty="0"/>
          </a:p>
        </p:txBody>
      </p:sp>
    </p:spTree>
    <p:extLst>
      <p:ext uri="{BB962C8B-B14F-4D97-AF65-F5344CB8AC3E}">
        <p14:creationId xmlns:p14="http://schemas.microsoft.com/office/powerpoint/2010/main" val="40315110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31"/>
              </a:spcAft>
            </a:pPr>
            <a:r>
              <a:rPr lang="en-US" dirty="0"/>
              <a:t>Project Director must approve employment in order for a scholar to receive credit</a:t>
            </a:r>
          </a:p>
          <a:p>
            <a:endParaRPr lang="en-US" dirty="0"/>
          </a:p>
          <a:p>
            <a:r>
              <a:rPr lang="en-US" dirty="0"/>
              <a:t>Criteria used to determine qualified employment has not changed</a:t>
            </a:r>
          </a:p>
          <a:p>
            <a:endParaRPr lang="en-US" dirty="0"/>
          </a:p>
        </p:txBody>
      </p:sp>
      <p:sp>
        <p:nvSpPr>
          <p:cNvPr id="4" name="Slide Number Placeholder 3"/>
          <p:cNvSpPr>
            <a:spLocks noGrp="1"/>
          </p:cNvSpPr>
          <p:nvPr>
            <p:ph type="sldNum" sz="quarter" idx="10"/>
          </p:nvPr>
        </p:nvSpPr>
        <p:spPr/>
        <p:txBody>
          <a:bodyPr/>
          <a:lstStyle/>
          <a:p>
            <a:fld id="{E86AF46F-95C2-4F68-8F66-EE18049CE23B}" type="slidenum">
              <a:rPr lang="en-US" smtClean="0"/>
              <a:pPr/>
              <a:t>11</a:t>
            </a:fld>
            <a:endParaRPr lang="en-US" dirty="0"/>
          </a:p>
        </p:txBody>
      </p:sp>
    </p:spTree>
    <p:extLst>
      <p:ext uri="{BB962C8B-B14F-4D97-AF65-F5344CB8AC3E}">
        <p14:creationId xmlns:p14="http://schemas.microsoft.com/office/powerpoint/2010/main" val="25895007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86AF46F-95C2-4F68-8F66-EE18049CE23B}" type="slidenum">
              <a:rPr lang="en-US" smtClean="0"/>
              <a:pPr/>
              <a:t>12</a:t>
            </a:fld>
            <a:endParaRPr lang="en-US" dirty="0"/>
          </a:p>
        </p:txBody>
      </p:sp>
    </p:spTree>
    <p:extLst>
      <p:ext uri="{BB962C8B-B14F-4D97-AF65-F5344CB8AC3E}">
        <p14:creationId xmlns:p14="http://schemas.microsoft.com/office/powerpoint/2010/main" val="32725005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6AF46F-95C2-4F68-8F66-EE18049CE23B}" type="slidenum">
              <a:rPr lang="en-US" smtClean="0"/>
              <a:pPr/>
              <a:t>14</a:t>
            </a:fld>
            <a:endParaRPr lang="en-US" dirty="0"/>
          </a:p>
        </p:txBody>
      </p:sp>
    </p:spTree>
    <p:extLst>
      <p:ext uri="{BB962C8B-B14F-4D97-AF65-F5344CB8AC3E}">
        <p14:creationId xmlns:p14="http://schemas.microsoft.com/office/powerpoint/2010/main" val="33547432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6AF46F-95C2-4F68-8F66-EE18049CE23B}" type="slidenum">
              <a:rPr lang="en-US" smtClean="0"/>
              <a:pPr/>
              <a:t>15</a:t>
            </a:fld>
            <a:endParaRPr lang="en-US" dirty="0"/>
          </a:p>
        </p:txBody>
      </p:sp>
    </p:spTree>
    <p:extLst>
      <p:ext uri="{BB962C8B-B14F-4D97-AF65-F5344CB8AC3E}">
        <p14:creationId xmlns:p14="http://schemas.microsoft.com/office/powerpoint/2010/main" val="95248409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838200" y="2057400"/>
            <a:ext cx="7620000" cy="3048000"/>
          </a:xfrm>
        </p:spPr>
        <p:txBody>
          <a:bodyPr anchor="b"/>
          <a:lstStyle>
            <a:lvl1pPr>
              <a:defRPr cap="all" baseline="0"/>
            </a:lvl1pPr>
          </a:lstStyle>
          <a:p>
            <a:r>
              <a:rPr kumimoji="0"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F47B4A90-9B2F-40F4-BBF3-6E29953403AD}" type="datetime1">
              <a:rPr lang="en-US" smtClean="0"/>
              <a:t>11/4/2019</a:t>
            </a:fld>
            <a:endParaRPr lang="en-US" dirty="0"/>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dirty="0"/>
          </a:p>
        </p:txBody>
      </p:sp>
      <p:sp>
        <p:nvSpPr>
          <p:cNvPr id="29" name="Slide Number Placeholder 28"/>
          <p:cNvSpPr>
            <a:spLocks noGrp="1"/>
          </p:cNvSpPr>
          <p:nvPr>
            <p:ph type="sldNum" sz="quarter" idx="12"/>
          </p:nvPr>
        </p:nvSpPr>
        <p:spPr>
          <a:xfrm>
            <a:off x="8001000" y="228600"/>
            <a:ext cx="838200" cy="381000"/>
          </a:xfrm>
          <a:prstGeom prst="rect">
            <a:avLst/>
          </a:prstGeom>
        </p:spPr>
        <p:txBody>
          <a:bodyPr/>
          <a:lstStyle>
            <a:lvl1pPr>
              <a:defRPr>
                <a:solidFill>
                  <a:schemeClr val="tx2"/>
                </a:solidFill>
              </a:defRPr>
            </a:lvl1pPr>
          </a:lstStyle>
          <a:p>
            <a:fld id="{78FEA6AD-5963-42A3-B799-50DDE2FA9A33}" type="slidenum">
              <a:rPr lang="en-US" smtClean="0"/>
              <a:pPr/>
              <a:t>‹#›</a:t>
            </a:fld>
            <a:endParaRPr lang="en-US" dirty="0"/>
          </a:p>
        </p:txBody>
      </p:sp>
      <p:pic>
        <p:nvPicPr>
          <p:cNvPr id="4" name="Picture 3" descr="A close up of a sign&#10;&#10;Description automatically generated">
            <a:extLst>
              <a:ext uri="{FF2B5EF4-FFF2-40B4-BE49-F238E27FC236}">
                <a16:creationId xmlns:a16="http://schemas.microsoft.com/office/drawing/2014/main" id="{DA93BC51-CADA-405B-9E86-44A4AC818C6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a:t>Click to edit Master title style</a:t>
            </a:r>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Date Placeholder 11"/>
          <p:cNvSpPr>
            <a:spLocks noGrp="1"/>
          </p:cNvSpPr>
          <p:nvPr>
            <p:ph type="dt" sz="half" idx="10"/>
          </p:nvPr>
        </p:nvSpPr>
        <p:spPr>
          <a:xfrm>
            <a:off x="6248400" y="6248400"/>
            <a:ext cx="2667000" cy="365125"/>
          </a:xfrm>
        </p:spPr>
        <p:txBody>
          <a:bodyPr rtlCol="0"/>
          <a:lstStyle/>
          <a:p>
            <a:fld id="{EEA108BD-A9CF-48A0-B047-4F68435C41CC}" type="datetime1">
              <a:rPr lang="en-US" smtClean="0"/>
              <a:t>11/4/2019</a:t>
            </a:fld>
            <a:endParaRPr lang="en-US" dirty="0"/>
          </a:p>
        </p:txBody>
      </p:sp>
      <p:sp>
        <p:nvSpPr>
          <p:cNvPr id="13" name="Slide Number Placeholder 12"/>
          <p:cNvSpPr>
            <a:spLocks noGrp="1"/>
          </p:cNvSpPr>
          <p:nvPr>
            <p:ph type="sldNum" sz="quarter" idx="11"/>
          </p:nvPr>
        </p:nvSpPr>
        <p:spPr>
          <a:xfrm>
            <a:off x="0" y="4667249"/>
            <a:ext cx="1447800" cy="663578"/>
          </a:xfrm>
          <a:prstGeom prst="rect">
            <a:avLst/>
          </a:prstGeom>
        </p:spPr>
        <p:txBody>
          <a:bodyPr rtlCol="0"/>
          <a:lstStyle>
            <a:lvl1pPr>
              <a:defRPr sz="2800"/>
            </a:lvl1pPr>
          </a:lstStyle>
          <a:p>
            <a:fld id="{78FEA6AD-5963-42A3-B799-50DDE2FA9A33}" type="slidenum">
              <a:rPr lang="en-US" smtClean="0"/>
              <a:pPr/>
              <a:t>‹#›</a:t>
            </a:fld>
            <a:endParaRPr lang="en-US" dirty="0"/>
          </a:p>
        </p:txBody>
      </p:sp>
      <p:sp>
        <p:nvSpPr>
          <p:cNvPr id="14" name="Footer Placeholder 13"/>
          <p:cNvSpPr>
            <a:spLocks noGrp="1"/>
          </p:cNvSpPr>
          <p:nvPr>
            <p:ph type="ftr" sz="quarter" idx="12"/>
          </p:nvPr>
        </p:nvSpPr>
        <p:spPr>
          <a:xfrm>
            <a:off x="1600200" y="6248206"/>
            <a:ext cx="4572000" cy="365125"/>
          </a:xfrm>
        </p:spPr>
        <p:txBody>
          <a:bodyPr rtlCol="0"/>
          <a:lstStyle/>
          <a:p>
            <a:endParaRPr lang="en-US" dirty="0"/>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dirty="0"/>
              <a:t>Click icon to add picture</a:t>
            </a:r>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E62DB22-8870-46DE-A420-78D5E9A06FF7}" type="datetime1">
              <a:rPr lang="en-US" smtClean="0"/>
              <a:t>11/4/2019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0" y="1272222"/>
            <a:ext cx="533400" cy="244476"/>
          </a:xfrm>
          <a:prstGeom prst="rect">
            <a:avLst/>
          </a:prstGeom>
        </p:spPr>
        <p:txBody>
          <a:bodyPr/>
          <a:lstStyle/>
          <a:p>
            <a:fld id="{78FEA6AD-5963-42A3-B799-50DDE2FA9A33}"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91D29093-F24B-450C-9198-6B0FE9B460B5}" type="datetime1">
              <a:rPr lang="en-US" smtClean="0"/>
              <a:t>11/4/2019</a:t>
            </a:fld>
            <a:endParaRPr lang="en-US" dirty="0"/>
          </a:p>
        </p:txBody>
      </p:sp>
      <p:sp>
        <p:nvSpPr>
          <p:cNvPr id="5" name="Footer Placeholder 4"/>
          <p:cNvSpPr>
            <a:spLocks noGrp="1"/>
          </p:cNvSpPr>
          <p:nvPr>
            <p:ph type="ftr" sz="quarter" idx="11"/>
          </p:nvPr>
        </p:nvSpPr>
        <p:spPr>
          <a:xfrm>
            <a:off x="457201" y="6248207"/>
            <a:ext cx="5573483" cy="365125"/>
          </a:xfrm>
        </p:spPr>
        <p:txBody>
          <a:bodyPr/>
          <a:lstStyle/>
          <a:p>
            <a:endParaRPr lang="en-US" dirty="0"/>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6" name="Slide Number Placeholder 5"/>
          <p:cNvSpPr>
            <a:spLocks noGrp="1"/>
          </p:cNvSpPr>
          <p:nvPr>
            <p:ph type="sldNum" sz="quarter" idx="12"/>
          </p:nvPr>
        </p:nvSpPr>
        <p:spPr>
          <a:xfrm rot="5400000">
            <a:off x="5989638" y="144462"/>
            <a:ext cx="533400" cy="244476"/>
          </a:xfrm>
          <a:prstGeom prst="rect">
            <a:avLst/>
          </a:prstGeom>
        </p:spPr>
        <p:txBody>
          <a:bodyPr/>
          <a:lstStyle/>
          <a:p>
            <a:fld id="{78FEA6AD-5963-42A3-B799-50DDE2FA9A33}"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C7342F1E-BD50-4A33-B424-DC2DD79D68D1}"/>
              </a:ext>
            </a:extLst>
          </p:cNvPr>
          <p:cNvSpPr/>
          <p:nvPr userDrawn="1"/>
        </p:nvSpPr>
        <p:spPr>
          <a:xfrm>
            <a:off x="0" y="6172200"/>
            <a:ext cx="9144000" cy="685800"/>
          </a:xfrm>
          <a:prstGeom prst="rect">
            <a:avLst/>
          </a:prstGeom>
          <a:gradFill>
            <a:gsLst>
              <a:gs pos="0">
                <a:srgbClr val="1E6083"/>
              </a:gs>
              <a:gs pos="100000">
                <a:srgbClr val="24335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304800" y="228600"/>
            <a:ext cx="8153400" cy="990600"/>
          </a:xfrm>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CC105119-E232-4546-9599-52A70451804B}" type="datetime1">
              <a:rPr lang="en-US" smtClean="0"/>
              <a:t>11/4/2019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Content Placeholder 7"/>
          <p:cNvSpPr>
            <a:spLocks noGrp="1"/>
          </p:cNvSpPr>
          <p:nvPr>
            <p:ph sz="quarter" idx="1"/>
          </p:nvPr>
        </p:nvSpPr>
        <p:spPr>
          <a:xfrm>
            <a:off x="304800" y="1600200"/>
            <a:ext cx="8153400" cy="4495800"/>
          </a:xfrm>
        </p:spPr>
        <p:txBody>
          <a:bodyPr/>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6" name="Slide Number Placeholder 5"/>
          <p:cNvSpPr>
            <a:spLocks noGrp="1"/>
          </p:cNvSpPr>
          <p:nvPr>
            <p:ph type="sldNum" sz="quarter" idx="12"/>
          </p:nvPr>
        </p:nvSpPr>
        <p:spPr>
          <a:xfrm>
            <a:off x="8376559" y="6400800"/>
            <a:ext cx="533400" cy="244476"/>
          </a:xfrm>
          <a:prstGeom prst="rect">
            <a:avLst/>
          </a:prstGeom>
        </p:spPr>
        <p:txBody>
          <a:bodyPr/>
          <a:lstStyle>
            <a:lvl1pPr>
              <a:defRPr>
                <a:solidFill>
                  <a:srgbClr val="FFFFFF"/>
                </a:solidFill>
              </a:defRPr>
            </a:lvl1pPr>
          </a:lstStyle>
          <a:p>
            <a:fld id="{78FEA6AD-5963-42A3-B799-50DDE2FA9A33}" type="slidenum">
              <a:rPr lang="en-US" smtClean="0"/>
              <a:pPr/>
              <a:t>‹#›</a:t>
            </a:fld>
            <a:endParaRPr lang="en-US" dirty="0"/>
          </a:p>
        </p:txBody>
      </p:sp>
      <p:sp>
        <p:nvSpPr>
          <p:cNvPr id="9" name="Rectangle 8">
            <a:extLst>
              <a:ext uri="{FF2B5EF4-FFF2-40B4-BE49-F238E27FC236}">
                <a16:creationId xmlns:a16="http://schemas.microsoft.com/office/drawing/2014/main" id="{C5B1982E-D8C5-4044-B55B-C156EBF02AC0}"/>
              </a:ext>
            </a:extLst>
          </p:cNvPr>
          <p:cNvSpPr/>
          <p:nvPr userDrawn="1"/>
        </p:nvSpPr>
        <p:spPr>
          <a:xfrm>
            <a:off x="-7815" y="1303337"/>
            <a:ext cx="9144000" cy="27432"/>
          </a:xfrm>
          <a:prstGeom prst="rect">
            <a:avLst/>
          </a:prstGeom>
          <a:gradFill>
            <a:gsLst>
              <a:gs pos="0">
                <a:srgbClr val="1E6083"/>
              </a:gs>
              <a:gs pos="100000">
                <a:srgbClr val="24335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0" name="Picture 19" descr="AnLar and Westat logos">
            <a:extLst>
              <a:ext uri="{FF2B5EF4-FFF2-40B4-BE49-F238E27FC236}">
                <a16:creationId xmlns:a16="http://schemas.microsoft.com/office/drawing/2014/main" id="{09E0E1B2-C8D3-4466-9BA6-14FD0B190488}"/>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304800" y="6325699"/>
            <a:ext cx="609600" cy="342900"/>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C7342F1E-BD50-4A33-B424-DC2DD79D68D1}"/>
              </a:ext>
            </a:extLst>
          </p:cNvPr>
          <p:cNvSpPr/>
          <p:nvPr userDrawn="1"/>
        </p:nvSpPr>
        <p:spPr>
          <a:xfrm>
            <a:off x="0" y="6172200"/>
            <a:ext cx="9144000" cy="685800"/>
          </a:xfrm>
          <a:prstGeom prst="rect">
            <a:avLst/>
          </a:prstGeom>
          <a:gradFill>
            <a:gsLst>
              <a:gs pos="0">
                <a:srgbClr val="1E6083"/>
              </a:gs>
              <a:gs pos="100000">
                <a:srgbClr val="24335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304800" y="228600"/>
            <a:ext cx="8153400" cy="990600"/>
          </a:xfrm>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CC105119-E232-4546-9599-52A70451804B}" type="datetime1">
              <a:rPr lang="en-US" smtClean="0"/>
              <a:t>11/4/2019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Content Placeholder 7"/>
          <p:cNvSpPr>
            <a:spLocks noGrp="1"/>
          </p:cNvSpPr>
          <p:nvPr>
            <p:ph sz="quarter" idx="1"/>
          </p:nvPr>
        </p:nvSpPr>
        <p:spPr>
          <a:xfrm>
            <a:off x="304800" y="1600200"/>
            <a:ext cx="8153400" cy="4495800"/>
          </a:xfrm>
        </p:spPr>
        <p:txBody>
          <a:bodyPr/>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6" name="Slide Number Placeholder 5"/>
          <p:cNvSpPr>
            <a:spLocks noGrp="1"/>
          </p:cNvSpPr>
          <p:nvPr>
            <p:ph type="sldNum" sz="quarter" idx="12"/>
          </p:nvPr>
        </p:nvSpPr>
        <p:spPr>
          <a:xfrm>
            <a:off x="8376559" y="6400800"/>
            <a:ext cx="533400" cy="244476"/>
          </a:xfrm>
          <a:prstGeom prst="rect">
            <a:avLst/>
          </a:prstGeom>
        </p:spPr>
        <p:txBody>
          <a:bodyPr/>
          <a:lstStyle>
            <a:lvl1pPr>
              <a:defRPr>
                <a:solidFill>
                  <a:srgbClr val="FFFFFF"/>
                </a:solidFill>
              </a:defRPr>
            </a:lvl1pPr>
          </a:lstStyle>
          <a:p>
            <a:fld id="{78FEA6AD-5963-42A3-B799-50DDE2FA9A33}" type="slidenum">
              <a:rPr lang="en-US" smtClean="0"/>
              <a:pPr/>
              <a:t>‹#›</a:t>
            </a:fld>
            <a:endParaRPr lang="en-US" dirty="0"/>
          </a:p>
        </p:txBody>
      </p:sp>
      <p:sp>
        <p:nvSpPr>
          <p:cNvPr id="9" name="Rectangle 8">
            <a:extLst>
              <a:ext uri="{FF2B5EF4-FFF2-40B4-BE49-F238E27FC236}">
                <a16:creationId xmlns:a16="http://schemas.microsoft.com/office/drawing/2014/main" id="{C5B1982E-D8C5-4044-B55B-C156EBF02AC0}"/>
              </a:ext>
            </a:extLst>
          </p:cNvPr>
          <p:cNvSpPr/>
          <p:nvPr userDrawn="1"/>
        </p:nvSpPr>
        <p:spPr>
          <a:xfrm>
            <a:off x="-7815" y="1303337"/>
            <a:ext cx="9144000" cy="27432"/>
          </a:xfrm>
          <a:prstGeom prst="rect">
            <a:avLst/>
          </a:prstGeom>
          <a:gradFill>
            <a:gsLst>
              <a:gs pos="0">
                <a:srgbClr val="1E6083"/>
              </a:gs>
              <a:gs pos="100000">
                <a:srgbClr val="24335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4" name="Picture 13" descr="AnLar and Westat logos">
            <a:extLst>
              <a:ext uri="{FF2B5EF4-FFF2-40B4-BE49-F238E27FC236}">
                <a16:creationId xmlns:a16="http://schemas.microsoft.com/office/drawing/2014/main" id="{89A68F6E-4138-4D99-8A0E-E01A45483E2A}"/>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304800" y="6325699"/>
            <a:ext cx="609600" cy="342900"/>
          </a:xfrm>
          <a:prstGeom prst="rect">
            <a:avLst/>
          </a:prstGeom>
        </p:spPr>
      </p:pic>
    </p:spTree>
    <p:extLst>
      <p:ext uri="{BB962C8B-B14F-4D97-AF65-F5344CB8AC3E}">
        <p14:creationId xmlns:p14="http://schemas.microsoft.com/office/powerpoint/2010/main" val="28859702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a:t>Click to edit Master title style</a:t>
            </a:r>
          </a:p>
        </p:txBody>
      </p:sp>
      <p:sp>
        <p:nvSpPr>
          <p:cNvPr id="12" name="Date Placeholder 11"/>
          <p:cNvSpPr>
            <a:spLocks noGrp="1"/>
          </p:cNvSpPr>
          <p:nvPr>
            <p:ph type="dt" sz="half" idx="10"/>
          </p:nvPr>
        </p:nvSpPr>
        <p:spPr/>
        <p:txBody>
          <a:bodyPr/>
          <a:lstStyle/>
          <a:p>
            <a:fld id="{906C765F-E5CA-4560-A809-895B7DD149A4}" type="datetime1">
              <a:rPr lang="en-US" smtClean="0"/>
              <a:t>11/4/2019</a:t>
            </a:fld>
            <a:endParaRPr lang="en-US" dirty="0"/>
          </a:p>
        </p:txBody>
      </p:sp>
      <p:sp>
        <p:nvSpPr>
          <p:cNvPr id="13" name="Slide Number Placeholder 12"/>
          <p:cNvSpPr>
            <a:spLocks noGrp="1"/>
          </p:cNvSpPr>
          <p:nvPr>
            <p:ph type="sldNum" sz="quarter" idx="11"/>
          </p:nvPr>
        </p:nvSpPr>
        <p:spPr>
          <a:xfrm>
            <a:off x="0" y="1752600"/>
            <a:ext cx="1295400" cy="701676"/>
          </a:xfrm>
          <a:prstGeom prst="rect">
            <a:avLst/>
          </a:prstGeom>
        </p:spPr>
        <p:txBody>
          <a:bodyPr>
            <a:noAutofit/>
          </a:bodyPr>
          <a:lstStyle>
            <a:lvl1pPr>
              <a:defRPr sz="2400">
                <a:solidFill>
                  <a:srgbClr val="FFFFFF"/>
                </a:solidFill>
              </a:defRPr>
            </a:lvl1pPr>
          </a:lstStyle>
          <a:p>
            <a:fld id="{78FEA6AD-5963-42A3-B799-50DDE2FA9A33}" type="slidenum">
              <a:rPr lang="en-US" smtClean="0"/>
              <a:pPr/>
              <a:t>‹#›</a:t>
            </a:fld>
            <a:endParaRPr lang="en-US" dirty="0"/>
          </a:p>
        </p:txBody>
      </p:sp>
      <p:sp>
        <p:nvSpPr>
          <p:cNvPr id="14" name="Footer Placeholder 13"/>
          <p:cNvSpPr>
            <a:spLocks noGrp="1"/>
          </p:cNvSpPr>
          <p:nvPr>
            <p:ph type="ftr" sz="quarter" idx="12"/>
          </p:nvPr>
        </p:nvSpPr>
        <p:spPr/>
        <p:txBody>
          <a:bodyPr/>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Date Placeholder 7"/>
          <p:cNvSpPr>
            <a:spLocks noGrp="1"/>
          </p:cNvSpPr>
          <p:nvPr>
            <p:ph type="dt" sz="half" idx="15"/>
          </p:nvPr>
        </p:nvSpPr>
        <p:spPr/>
        <p:txBody>
          <a:bodyPr rtlCol="0"/>
          <a:lstStyle/>
          <a:p>
            <a:fld id="{1470B57B-6E08-4764-9AAF-340514370180}" type="datetime1">
              <a:rPr lang="en-US" smtClean="0"/>
              <a:t>11/4/2019</a:t>
            </a:fld>
            <a:endParaRPr lang="en-US" dirty="0"/>
          </a:p>
        </p:txBody>
      </p:sp>
      <p:sp>
        <p:nvSpPr>
          <p:cNvPr id="10" name="Slide Number Placeholder 9"/>
          <p:cNvSpPr>
            <a:spLocks noGrp="1"/>
          </p:cNvSpPr>
          <p:nvPr>
            <p:ph type="sldNum" sz="quarter" idx="16"/>
          </p:nvPr>
        </p:nvSpPr>
        <p:spPr>
          <a:xfrm>
            <a:off x="0" y="1272222"/>
            <a:ext cx="533400" cy="244476"/>
          </a:xfrm>
          <a:prstGeom prst="rect">
            <a:avLst/>
          </a:prstGeom>
        </p:spPr>
        <p:txBody>
          <a:bodyPr rtlCol="0"/>
          <a:lstStyle/>
          <a:p>
            <a:fld id="{78FEA6AD-5963-42A3-B799-50DDE2FA9A33}" type="slidenum">
              <a:rPr lang="en-US" smtClean="0"/>
              <a:pPr/>
              <a:t>‹#›</a:t>
            </a:fld>
            <a:endParaRPr lang="en-US" dirty="0"/>
          </a:p>
        </p:txBody>
      </p:sp>
      <p:sp>
        <p:nvSpPr>
          <p:cNvPr id="12" name="Footer Placeholder 11"/>
          <p:cNvSpPr>
            <a:spLocks noGrp="1"/>
          </p:cNvSpPr>
          <p:nvPr>
            <p:ph type="ftr" sz="quarter" idx="17"/>
          </p:nvPr>
        </p:nvSpPr>
        <p:spPr/>
        <p:txBody>
          <a:bodyPr rtlCol="0"/>
          <a:lstStyle/>
          <a:p>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5"/>
          </p:nvPr>
        </p:nvSpPr>
        <p:spPr/>
        <p:txBody>
          <a:bodyPr rtlCol="0"/>
          <a:lstStyle/>
          <a:p>
            <a:fld id="{BEB53EC8-76C3-4926-A8D5-342A11A774D5}" type="datetime1">
              <a:rPr lang="en-US" smtClean="0"/>
              <a:t>11/4/2019</a:t>
            </a:fld>
            <a:endParaRPr lang="en-US" dirty="0"/>
          </a:p>
        </p:txBody>
      </p:sp>
      <p:sp>
        <p:nvSpPr>
          <p:cNvPr id="12" name="Slide Number Placeholder 11"/>
          <p:cNvSpPr>
            <a:spLocks noGrp="1"/>
          </p:cNvSpPr>
          <p:nvPr>
            <p:ph type="sldNum" sz="quarter" idx="16"/>
          </p:nvPr>
        </p:nvSpPr>
        <p:spPr>
          <a:xfrm>
            <a:off x="0" y="1272222"/>
            <a:ext cx="533400" cy="244476"/>
          </a:xfrm>
          <a:prstGeom prst="rect">
            <a:avLst/>
          </a:prstGeom>
        </p:spPr>
        <p:txBody>
          <a:bodyPr rtlCol="0"/>
          <a:lstStyle/>
          <a:p>
            <a:fld id="{78FEA6AD-5963-42A3-B799-50DDE2FA9A33}" type="slidenum">
              <a:rPr lang="en-US" smtClean="0"/>
              <a:pPr/>
              <a:t>‹#›</a:t>
            </a:fld>
            <a:endParaRPr lang="en-US" dirty="0"/>
          </a:p>
        </p:txBody>
      </p:sp>
      <p:sp>
        <p:nvSpPr>
          <p:cNvPr id="14" name="Footer Placeholder 13"/>
          <p:cNvSpPr>
            <a:spLocks noGrp="1"/>
          </p:cNvSpPr>
          <p:nvPr>
            <p:ph type="ftr" sz="quarter" idx="17"/>
          </p:nvPr>
        </p:nvSpPr>
        <p:spPr/>
        <p:txBody>
          <a:bodyPr rtlCol="0"/>
          <a:lstStyle/>
          <a:p>
            <a:endParaRPr lang="en-US" dirty="0"/>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2ED94E3A-4F44-459A-A8C6-0F89DB66A349}" type="datetime1">
              <a:rPr lang="en-US" smtClean="0"/>
              <a:t>11/4/2019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a:xfrm>
            <a:off x="0" y="1272222"/>
            <a:ext cx="533400" cy="244476"/>
          </a:xfrm>
          <a:prstGeom prst="rect">
            <a:avLst/>
          </a:prstGeom>
        </p:spPr>
        <p:txBody>
          <a:bodyPr/>
          <a:lstStyle>
            <a:lvl1pPr>
              <a:defRPr>
                <a:solidFill>
                  <a:srgbClr val="FFFFFF"/>
                </a:solidFill>
              </a:defRPr>
            </a:lvl1pPr>
          </a:lstStyle>
          <a:p>
            <a:fld id="{78FEA6AD-5963-42A3-B799-50DDE2FA9A33}"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CA15FA-BE17-43B8-9BEB-647B1674F305}" type="datetime1">
              <a:rPr lang="en-US" smtClean="0"/>
              <a:t>11/4/2019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0" y="6248400"/>
            <a:ext cx="533400" cy="381000"/>
          </a:xfrm>
          <a:prstGeom prst="rect">
            <a:avLst/>
          </a:prstGeom>
        </p:spPr>
        <p:txBody>
          <a:bodyPr/>
          <a:lstStyle>
            <a:lvl1pPr>
              <a:defRPr>
                <a:solidFill>
                  <a:schemeClr val="tx2"/>
                </a:solidFill>
              </a:defRPr>
            </a:lvl1pPr>
          </a:lstStyle>
          <a:p>
            <a:fld id="{78FEA6AD-5963-42A3-B799-50DDE2FA9A33}"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a:t>Click to edit Master title style</a:t>
            </a:r>
          </a:p>
        </p:txBody>
      </p:sp>
      <p:sp>
        <p:nvSpPr>
          <p:cNvPr id="5" name="Date Placeholder 4"/>
          <p:cNvSpPr>
            <a:spLocks noGrp="1"/>
          </p:cNvSpPr>
          <p:nvPr>
            <p:ph type="dt" sz="half" idx="10"/>
          </p:nvPr>
        </p:nvSpPr>
        <p:spPr/>
        <p:txBody>
          <a:bodyPr/>
          <a:lstStyle/>
          <a:p>
            <a:fld id="{14C249BF-C0C6-46EC-858F-C9F2C730A620}" type="datetime1">
              <a:rPr lang="en-US" smtClean="0"/>
              <a:t>11/4/2019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0" y="1272222"/>
            <a:ext cx="533400" cy="244476"/>
          </a:xfrm>
          <a:prstGeom prst="rect">
            <a:avLst/>
          </a:prstGeom>
        </p:spPr>
        <p:txBody>
          <a:bodyPr/>
          <a:lstStyle>
            <a:lvl1pPr>
              <a:defRPr>
                <a:solidFill>
                  <a:srgbClr val="FFFFFF"/>
                </a:solidFill>
              </a:defRPr>
            </a:lvl1pPr>
          </a:lstStyle>
          <a:p>
            <a:fld id="{78FEA6AD-5963-42A3-B799-50DDE2FA9A33}" type="slidenum">
              <a:rPr lang="en-US" smtClean="0"/>
              <a:pPr/>
              <a:t>‹#›</a:t>
            </a:fld>
            <a:endParaRPr lang="en-US" dirty="0"/>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dirty="0"/>
              <a:t>Click to edit Master text styles</a:t>
            </a:r>
          </a:p>
          <a:p>
            <a:pPr lvl="1" eaLnBrk="1" latinLnBrk="0" hangingPunct="1"/>
            <a:r>
              <a:rPr kumimoji="0" lang="en-US" dirty="0"/>
              <a:t>Second level</a:t>
            </a:r>
          </a:p>
          <a:p>
            <a:pPr lvl="2" eaLnBrk="1" latinLnBrk="0" hangingPunct="1"/>
            <a:r>
              <a:rPr kumimoji="0" lang="en-US" dirty="0"/>
              <a:t>Third level</a:t>
            </a:r>
          </a:p>
          <a:p>
            <a:pPr lvl="3" eaLnBrk="1" latinLnBrk="0" hangingPunct="1"/>
            <a:r>
              <a:rPr kumimoji="0" lang="en-US" dirty="0"/>
              <a:t>Fourth level</a:t>
            </a:r>
          </a:p>
          <a:p>
            <a:pPr lvl="4" eaLnBrk="1" latinLnBrk="0" hangingPunct="1"/>
            <a:r>
              <a:rPr kumimoji="0" lang="en-US" dirty="0"/>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A250D039-AEAE-489C-8573-0583CF0EAFB8}" type="datetime1">
              <a:rPr lang="en-US" smtClean="0"/>
              <a:t>11/4/2019</a:t>
            </a:fld>
            <a:endParaRPr lang="en-US" dirty="0"/>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70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 id="2147483707" r:id="rId12"/>
  </p:sldLayoutIdLst>
  <p:hf hdr="0" ftr="0" dt="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rgbClr val="243352"/>
        </a:buClr>
        <a:buSzPct val="100000"/>
        <a:buFont typeface="Arial" panose="020B0604020202020204" pitchFamily="34" charset="0"/>
        <a:buChar char="•"/>
        <a:defRPr kumimoji="0" sz="2900" kern="1200">
          <a:solidFill>
            <a:schemeClr val="tx1"/>
          </a:solidFill>
          <a:latin typeface="+mn-lt"/>
          <a:ea typeface="+mn-ea"/>
          <a:cs typeface="+mn-cs"/>
        </a:defRPr>
      </a:lvl1pPr>
      <a:lvl2pPr marL="640080" indent="-274320" algn="l" rtl="0" eaLnBrk="1" latinLnBrk="0" hangingPunct="1">
        <a:spcBef>
          <a:spcPts val="550"/>
        </a:spcBef>
        <a:buClr>
          <a:srgbClr val="1A88AD"/>
        </a:buClr>
        <a:buSzPct val="80000"/>
        <a:buFont typeface="Arial" panose="020B0604020202020204" pitchFamily="34" charset="0"/>
        <a:buChar char="•"/>
        <a:defRPr kumimoji="0" sz="2600" kern="1200">
          <a:solidFill>
            <a:schemeClr val="tx1"/>
          </a:solidFill>
          <a:latin typeface="+mn-lt"/>
          <a:ea typeface="+mn-ea"/>
          <a:cs typeface="+mn-cs"/>
        </a:defRPr>
      </a:lvl2pPr>
      <a:lvl3pPr marL="914400" indent="-228600" algn="l" rtl="0" eaLnBrk="1" latinLnBrk="0" hangingPunct="1">
        <a:spcBef>
          <a:spcPts val="500"/>
        </a:spcBef>
        <a:buClr>
          <a:srgbClr val="4ABCE4"/>
        </a:buClr>
        <a:buSzPct val="75000"/>
        <a:buFont typeface="Wingdings" panose="05000000000000000000" pitchFamily="2" charset="2"/>
        <a:buChar char="§"/>
        <a:defRPr kumimoji="0" sz="2300" kern="1200">
          <a:solidFill>
            <a:schemeClr val="tx1"/>
          </a:solidFill>
          <a:latin typeface="+mn-lt"/>
          <a:ea typeface="+mn-ea"/>
          <a:cs typeface="+mn-cs"/>
        </a:defRPr>
      </a:lvl3pPr>
      <a:lvl4pPr marL="1371600" indent="-228600" algn="l" rtl="0" eaLnBrk="1" latinLnBrk="0" hangingPunct="1">
        <a:spcBef>
          <a:spcPts val="400"/>
        </a:spcBef>
        <a:buClr>
          <a:srgbClr val="87D2ED"/>
        </a:buClr>
        <a:buSzPct val="75000"/>
        <a:buFont typeface="Wingdings" panose="05000000000000000000" pitchFamily="2" charset="2"/>
        <a:buChar char="§"/>
        <a:defRPr kumimoji="0" sz="2000" kern="1200">
          <a:solidFill>
            <a:schemeClr val="tx1"/>
          </a:solidFill>
          <a:latin typeface="+mn-lt"/>
          <a:ea typeface="+mn-ea"/>
          <a:cs typeface="+mn-cs"/>
        </a:defRPr>
      </a:lvl4pPr>
      <a:lvl5pPr marL="1828800" indent="-228600" algn="l" rtl="0" eaLnBrk="1" latinLnBrk="0" hangingPunct="1">
        <a:spcBef>
          <a:spcPts val="400"/>
        </a:spcBef>
        <a:buClr>
          <a:srgbClr val="243352"/>
        </a:buClr>
        <a:buSzPct val="50000"/>
        <a:buFont typeface="Arial" panose="020B0604020202020204" pitchFamily="34" charset="0"/>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pdp.ed.gov/RSA/Home/Training" TargetMode="External"/><Relationship Id="rId2" Type="http://schemas.openxmlformats.org/officeDocument/2006/relationships/hyperlink" Target="mailto:RLTTHelpDesk@ed.gov"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mailto:RLTTHelpDesk@ed.gov" TargetMode="External"/><Relationship Id="rId2" Type="http://schemas.openxmlformats.org/officeDocument/2006/relationships/hyperlink" Target="mailto:paybackobligations@ed.gov"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pdp.ed.gov/RSA/Home/Training"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pdp.ed.gov/RSA/Home/Training"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hyperlink" Target="https://pdp.ed.gov/RSA/Home/faq/"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mailto:RSAscholars@ed.gov" TargetMode="External"/><Relationship Id="rId2" Type="http://schemas.openxmlformats.org/officeDocument/2006/relationships/notesSlide" Target="../notesSlides/notesSlide21.xml"/><Relationship Id="rId1" Type="http://schemas.openxmlformats.org/officeDocument/2006/relationships/slideLayout" Target="../slideLayouts/slideLayout3.xml"/><Relationship Id="rId4" Type="http://schemas.openxmlformats.org/officeDocument/2006/relationships/image" Target="../media/image16.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Introduction to RSA's Payback Information Management System (PIMS)">
            <a:extLst>
              <a:ext uri="{FF2B5EF4-FFF2-40B4-BE49-F238E27FC236}">
                <a16:creationId xmlns:a16="http://schemas.microsoft.com/office/drawing/2014/main" id="{DAA011A2-E96F-4E02-B902-4DEBD2651539}"/>
              </a:ext>
            </a:extLst>
          </p:cNvPr>
          <p:cNvSpPr txBox="1">
            <a:spLocks/>
          </p:cNvSpPr>
          <p:nvPr/>
        </p:nvSpPr>
        <p:spPr>
          <a:xfrm>
            <a:off x="465746" y="3962400"/>
            <a:ext cx="4876800" cy="3200400"/>
          </a:xfrm>
          <a:prstGeom prst="rect">
            <a:avLst/>
          </a:prstGeom>
        </p:spPr>
        <p:txBody>
          <a:bodyPr>
            <a:noAutofit/>
          </a:bodyPr>
          <a:lstStyle>
            <a:lvl1pPr algn="l" rtl="0" eaLnBrk="1" latinLnBrk="0" hangingPunct="1">
              <a:spcBef>
                <a:spcPct val="0"/>
              </a:spcBef>
              <a:buNone/>
              <a:defRPr kumimoji="0" sz="4400" kern="1200">
                <a:solidFill>
                  <a:schemeClr val="tx2"/>
                </a:solidFill>
                <a:latin typeface="+mj-lt"/>
                <a:ea typeface="+mj-ea"/>
                <a:cs typeface="+mj-cs"/>
              </a:defRPr>
            </a:lvl1pPr>
          </a:lstStyle>
          <a:p>
            <a:pPr>
              <a:lnSpc>
                <a:spcPct val="90000"/>
              </a:lnSpc>
            </a:pPr>
            <a:r>
              <a:rPr lang="en-US" sz="5000" b="1" dirty="0">
                <a:solidFill>
                  <a:srgbClr val="1E6083"/>
                </a:solidFill>
              </a:rPr>
              <a:t/>
            </a:r>
            <a:br>
              <a:rPr lang="en-US" sz="5000" b="1" dirty="0">
                <a:solidFill>
                  <a:srgbClr val="1E6083"/>
                </a:solidFill>
              </a:rPr>
            </a:br>
            <a:r>
              <a:rPr lang="en-US" sz="2800" b="1" dirty="0">
                <a:solidFill>
                  <a:srgbClr val="1E6083"/>
                </a:solidFill>
                <a:latin typeface="+mn-lt"/>
              </a:rPr>
              <a:t>October 31, 2019</a:t>
            </a:r>
            <a:r>
              <a:rPr lang="en-US" sz="4500" b="1" dirty="0">
                <a:solidFill>
                  <a:srgbClr val="1E6083"/>
                </a:solidFill>
              </a:rPr>
              <a:t/>
            </a:r>
            <a:br>
              <a:rPr lang="en-US" sz="4500" b="1" dirty="0">
                <a:solidFill>
                  <a:srgbClr val="1E6083"/>
                </a:solidFill>
              </a:rPr>
            </a:br>
            <a:endParaRPr lang="en-US" sz="4500" b="1" dirty="0">
              <a:solidFill>
                <a:srgbClr val="1E6083"/>
              </a:solidFill>
            </a:endParaRPr>
          </a:p>
        </p:txBody>
      </p:sp>
      <p:sp>
        <p:nvSpPr>
          <p:cNvPr id="2" name="Title 1">
            <a:extLst>
              <a:ext uri="{FF2B5EF4-FFF2-40B4-BE49-F238E27FC236}">
                <a16:creationId xmlns:a16="http://schemas.microsoft.com/office/drawing/2014/main" id="{2B753E51-DE31-1648-B4FE-D536412BBB18}"/>
              </a:ext>
            </a:extLst>
          </p:cNvPr>
          <p:cNvSpPr>
            <a:spLocks noGrp="1"/>
          </p:cNvSpPr>
          <p:nvPr>
            <p:ph type="ctrTitle"/>
          </p:nvPr>
        </p:nvSpPr>
        <p:spPr>
          <a:xfrm>
            <a:off x="465746" y="381000"/>
            <a:ext cx="4876800" cy="4315417"/>
          </a:xfrm>
        </p:spPr>
        <p:txBody>
          <a:bodyPr>
            <a:noAutofit/>
          </a:bodyPr>
          <a:lstStyle/>
          <a:p>
            <a:pPr>
              <a:lnSpc>
                <a:spcPct val="90000"/>
              </a:lnSpc>
            </a:pPr>
            <a:r>
              <a:rPr lang="en-US" sz="4600" b="1" cap="none" dirty="0">
                <a:solidFill>
                  <a:srgbClr val="1E6083"/>
                </a:solidFill>
              </a:rPr>
              <a:t>Payback Information Management System (PIMS): What’s Next?</a:t>
            </a:r>
            <a:r>
              <a:rPr lang="en-US" sz="4600" b="1" dirty="0">
                <a:solidFill>
                  <a:srgbClr val="1E6083"/>
                </a:solidFill>
              </a:rPr>
              <a:t/>
            </a:r>
            <a:br>
              <a:rPr lang="en-US" sz="4600" b="1" dirty="0">
                <a:solidFill>
                  <a:srgbClr val="1E6083"/>
                </a:solidFill>
              </a:rPr>
            </a:br>
            <a:endParaRPr lang="en-US" sz="4600" dirty="0"/>
          </a:p>
        </p:txBody>
      </p:sp>
    </p:spTree>
    <p:extLst>
      <p:ext uri="{BB962C8B-B14F-4D97-AF65-F5344CB8AC3E}">
        <p14:creationId xmlns:p14="http://schemas.microsoft.com/office/powerpoint/2010/main" val="4687492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E0CA6-1363-471B-80A2-FCBE29EF54CB}"/>
              </a:ext>
            </a:extLst>
          </p:cNvPr>
          <p:cNvSpPr>
            <a:spLocks noGrp="1"/>
          </p:cNvSpPr>
          <p:nvPr>
            <p:ph type="title"/>
          </p:nvPr>
        </p:nvSpPr>
        <p:spPr/>
        <p:txBody>
          <a:bodyPr>
            <a:normAutofit fontScale="90000"/>
          </a:bodyPr>
          <a:lstStyle/>
          <a:p>
            <a:r>
              <a:rPr lang="en-US" dirty="0"/>
              <a:t>What Can Grantees Do to Help Prepare Scholars?</a:t>
            </a:r>
          </a:p>
        </p:txBody>
      </p:sp>
      <p:sp>
        <p:nvSpPr>
          <p:cNvPr id="3" name="Content Placeholder 2">
            <a:extLst>
              <a:ext uri="{FF2B5EF4-FFF2-40B4-BE49-F238E27FC236}">
                <a16:creationId xmlns:a16="http://schemas.microsoft.com/office/drawing/2014/main" id="{E2FFB8D2-B5AD-4EF3-B888-C3AD00C3DC60}"/>
              </a:ext>
            </a:extLst>
          </p:cNvPr>
          <p:cNvSpPr>
            <a:spLocks noGrp="1"/>
          </p:cNvSpPr>
          <p:nvPr>
            <p:ph sz="quarter" idx="1"/>
          </p:nvPr>
        </p:nvSpPr>
        <p:spPr/>
        <p:txBody>
          <a:bodyPr/>
          <a:lstStyle/>
          <a:p>
            <a:r>
              <a:rPr lang="en-US" dirty="0"/>
              <a:t>Let scholars know to expect an email from </a:t>
            </a:r>
            <a:r>
              <a:rPr lang="en-US" dirty="0">
                <a:hlinkClick r:id="rId2"/>
              </a:rPr>
              <a:t>RLTTHelpDesk@ed.gov</a:t>
            </a:r>
            <a:r>
              <a:rPr lang="en-US" dirty="0"/>
              <a:t> </a:t>
            </a:r>
          </a:p>
          <a:p>
            <a:r>
              <a:rPr lang="en-US" dirty="0"/>
              <a:t>Ask them to review the Scholar Training and MFA resources </a:t>
            </a:r>
            <a:r>
              <a:rPr lang="en-US" dirty="0">
                <a:hlinkClick r:id="rId3"/>
              </a:rPr>
              <a:t>https://pdp.ed.gov/RSA/Home/Training</a:t>
            </a:r>
            <a:r>
              <a:rPr lang="en-US" dirty="0"/>
              <a:t> </a:t>
            </a:r>
          </a:p>
          <a:p>
            <a:pPr marL="342900" indent="-342900"/>
            <a:r>
              <a:rPr lang="en-US" dirty="0"/>
              <a:t>Provide scholars with the PIMS Help Desk info </a:t>
            </a:r>
            <a:r>
              <a:rPr lang="en-US" dirty="0">
                <a:hlinkClick r:id="rId2"/>
              </a:rPr>
              <a:t>RLTTHelpDesk@ed.gov</a:t>
            </a:r>
            <a:r>
              <a:rPr lang="en-US" dirty="0"/>
              <a:t> 1-800-832-8142</a:t>
            </a:r>
          </a:p>
        </p:txBody>
      </p:sp>
      <p:sp>
        <p:nvSpPr>
          <p:cNvPr id="5" name="Slide Number Placeholder 3">
            <a:extLst>
              <a:ext uri="{FF2B5EF4-FFF2-40B4-BE49-F238E27FC236}">
                <a16:creationId xmlns:a16="http://schemas.microsoft.com/office/drawing/2014/main" id="{DD7FB0E6-8907-43BC-AD41-6B7C00F0A342}"/>
              </a:ext>
            </a:extLst>
          </p:cNvPr>
          <p:cNvSpPr>
            <a:spLocks noGrp="1"/>
          </p:cNvSpPr>
          <p:nvPr>
            <p:ph type="sldNum" sz="quarter" idx="12"/>
          </p:nvPr>
        </p:nvSpPr>
        <p:spPr>
          <a:xfrm>
            <a:off x="8376559" y="6172200"/>
            <a:ext cx="767441" cy="685800"/>
          </a:xfrm>
        </p:spPr>
        <p:txBody>
          <a:bodyPr anchor="ctr">
            <a:noAutofit/>
          </a:bodyPr>
          <a:lstStyle/>
          <a:p>
            <a:fld id="{11F66CED-2B61-4DFE-9587-19755F43A1BB}" type="slidenum">
              <a:rPr lang="en-US" smtClean="0"/>
              <a:pPr/>
              <a:t>10</a:t>
            </a:fld>
            <a:endParaRPr lang="en-US" dirty="0"/>
          </a:p>
        </p:txBody>
      </p:sp>
    </p:spTree>
    <p:extLst>
      <p:ext uri="{BB962C8B-B14F-4D97-AF65-F5344CB8AC3E}">
        <p14:creationId xmlns:p14="http://schemas.microsoft.com/office/powerpoint/2010/main" val="24839228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15900"/>
            <a:ext cx="8839200" cy="990600"/>
          </a:xfrm>
        </p:spPr>
        <p:txBody>
          <a:bodyPr>
            <a:noAutofit/>
          </a:bodyPr>
          <a:lstStyle/>
          <a:p>
            <a:r>
              <a:rPr lang="en-US" sz="3600" dirty="0"/>
              <a:t>Grantee Review of Scholar Employment</a:t>
            </a:r>
          </a:p>
        </p:txBody>
      </p:sp>
      <p:sp>
        <p:nvSpPr>
          <p:cNvPr id="4" name="Content Placeholder 3"/>
          <p:cNvSpPr>
            <a:spLocks noGrp="1"/>
          </p:cNvSpPr>
          <p:nvPr>
            <p:ph sz="quarter" idx="1"/>
          </p:nvPr>
        </p:nvSpPr>
        <p:spPr>
          <a:xfrm>
            <a:off x="457200" y="1600200"/>
            <a:ext cx="8229599" cy="4495800"/>
          </a:xfrm>
        </p:spPr>
        <p:txBody>
          <a:bodyPr>
            <a:normAutofit lnSpcReduction="10000"/>
          </a:bodyPr>
          <a:lstStyle/>
          <a:p>
            <a:pPr marL="2978150" indent="-9525">
              <a:spcAft>
                <a:spcPts val="600"/>
              </a:spcAft>
              <a:buNone/>
            </a:pPr>
            <a:r>
              <a:rPr lang="en-US" sz="2800" dirty="0"/>
              <a:t>Grantees will review scholars’ employment information to determine if it is eligible for payback consistent with the program regulations</a:t>
            </a:r>
          </a:p>
          <a:p>
            <a:pPr marL="3435350" lvl="1" indent="-457200">
              <a:spcAft>
                <a:spcPts val="600"/>
              </a:spcAft>
              <a:buClr>
                <a:srgbClr val="3FAE49"/>
              </a:buClr>
              <a:buSzPct val="100000"/>
              <a:buFont typeface="Wingdings" panose="05000000000000000000" pitchFamily="2" charset="2"/>
              <a:buChar char="ü"/>
            </a:pPr>
            <a:r>
              <a:rPr lang="en-US" sz="2800" dirty="0"/>
              <a:t>Decision will trigger an email notification to scholar</a:t>
            </a:r>
          </a:p>
          <a:p>
            <a:pPr marL="3435350" lvl="1" indent="-457200">
              <a:spcAft>
                <a:spcPts val="600"/>
              </a:spcAft>
              <a:buClr>
                <a:srgbClr val="3FAE49"/>
              </a:buClr>
              <a:buSzPct val="100000"/>
              <a:buFont typeface="Wingdings" panose="05000000000000000000" pitchFamily="2" charset="2"/>
              <a:buChar char="ü"/>
            </a:pPr>
            <a:r>
              <a:rPr lang="en-US" sz="2800" dirty="0"/>
              <a:t>Approval will also trigger employment record to be sent to employer for verification</a:t>
            </a:r>
          </a:p>
          <a:p>
            <a:endParaRPr lang="en-US" sz="2800" dirty="0"/>
          </a:p>
        </p:txBody>
      </p:sp>
      <p:sp>
        <p:nvSpPr>
          <p:cNvPr id="6" name="Slide Number Placeholder 3">
            <a:extLst>
              <a:ext uri="{FF2B5EF4-FFF2-40B4-BE49-F238E27FC236}">
                <a16:creationId xmlns:a16="http://schemas.microsoft.com/office/drawing/2014/main" id="{09E910FE-5AD9-44F7-957A-9DDA2941FF06}"/>
              </a:ext>
            </a:extLst>
          </p:cNvPr>
          <p:cNvSpPr>
            <a:spLocks noGrp="1"/>
          </p:cNvSpPr>
          <p:nvPr>
            <p:ph type="sldNum" sz="quarter" idx="12"/>
          </p:nvPr>
        </p:nvSpPr>
        <p:spPr>
          <a:xfrm>
            <a:off x="8376559" y="6172200"/>
            <a:ext cx="767441" cy="685800"/>
          </a:xfrm>
        </p:spPr>
        <p:txBody>
          <a:bodyPr anchor="ctr">
            <a:noAutofit/>
          </a:bodyPr>
          <a:lstStyle/>
          <a:p>
            <a:fld id="{11F66CED-2B61-4DFE-9587-19755F43A1BB}" type="slidenum">
              <a:rPr lang="en-US" smtClean="0"/>
              <a:pPr/>
              <a:t>11</a:t>
            </a:fld>
            <a:endParaRPr lang="en-US" dirty="0"/>
          </a:p>
        </p:txBody>
      </p:sp>
      <p:pic>
        <p:nvPicPr>
          <p:cNvPr id="7" name="Picture 6" descr="Checklist icon">
            <a:extLst>
              <a:ext uri="{FF2B5EF4-FFF2-40B4-BE49-F238E27FC236}">
                <a16:creationId xmlns:a16="http://schemas.microsoft.com/office/drawing/2014/main" id="{3770E138-ECE3-764A-9DB1-DFEE57AAF68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0" y="1524000"/>
            <a:ext cx="3733800" cy="3733800"/>
          </a:xfrm>
          <a:prstGeom prst="rect">
            <a:avLst/>
          </a:prstGeom>
        </p:spPr>
      </p:pic>
    </p:spTree>
    <p:extLst>
      <p:ext uri="{BB962C8B-B14F-4D97-AF65-F5344CB8AC3E}">
        <p14:creationId xmlns:p14="http://schemas.microsoft.com/office/powerpoint/2010/main" val="36754687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Grantee Responsibilities in PIMS: Ongoing Actions </a:t>
            </a:r>
          </a:p>
        </p:txBody>
      </p:sp>
      <p:sp>
        <p:nvSpPr>
          <p:cNvPr id="3" name="Content Placeholder 2"/>
          <p:cNvSpPr>
            <a:spLocks noGrp="1"/>
          </p:cNvSpPr>
          <p:nvPr>
            <p:ph sz="quarter" idx="1"/>
          </p:nvPr>
        </p:nvSpPr>
        <p:spPr>
          <a:xfrm>
            <a:off x="304800" y="1600200"/>
            <a:ext cx="8534400" cy="4495800"/>
          </a:xfrm>
        </p:spPr>
        <p:txBody>
          <a:bodyPr>
            <a:normAutofit fontScale="92500"/>
          </a:bodyPr>
          <a:lstStyle/>
          <a:p>
            <a:pPr marL="0" indent="0">
              <a:buNone/>
            </a:pPr>
            <a:r>
              <a:rPr lang="en-US" sz="2800" dirty="0"/>
              <a:t>Grantees will:</a:t>
            </a:r>
          </a:p>
          <a:p>
            <a:pPr marL="3490913" indent="-457200">
              <a:buClr>
                <a:srgbClr val="3FAE49"/>
              </a:buClr>
              <a:buFont typeface="Wingdings" panose="05000000000000000000" pitchFamily="2" charset="2"/>
              <a:buChar char="ü"/>
            </a:pPr>
            <a:r>
              <a:rPr lang="en-US" sz="2800" dirty="0"/>
              <a:t>Update Scholar Records at least annually as long as the scholars are receiving funding</a:t>
            </a:r>
          </a:p>
          <a:p>
            <a:pPr marL="3490913" indent="-457200">
              <a:buClr>
                <a:srgbClr val="3FAE49"/>
              </a:buClr>
              <a:buFont typeface="Wingdings" panose="05000000000000000000" pitchFamily="2" charset="2"/>
              <a:buChar char="ü"/>
            </a:pPr>
            <a:r>
              <a:rPr lang="en-US" sz="2800" dirty="0"/>
              <a:t>Create new Scholar Records for any newly-enrolled scholars</a:t>
            </a:r>
          </a:p>
          <a:p>
            <a:pPr marL="3490913" indent="-457200">
              <a:buClr>
                <a:srgbClr val="FF0000"/>
              </a:buClr>
              <a:buFont typeface="Wingdings 2" panose="05020102010507070707" pitchFamily="18" charset="2"/>
              <a:buChar char=""/>
            </a:pPr>
            <a:r>
              <a:rPr lang="en-US" sz="2800" dirty="0"/>
              <a:t>Grantees will not need to update Scholar Records for scholars after they graduate/exit prior to completing the program</a:t>
            </a:r>
          </a:p>
        </p:txBody>
      </p:sp>
      <p:sp>
        <p:nvSpPr>
          <p:cNvPr id="6" name="Slide Number Placeholder 3">
            <a:extLst>
              <a:ext uri="{FF2B5EF4-FFF2-40B4-BE49-F238E27FC236}">
                <a16:creationId xmlns:a16="http://schemas.microsoft.com/office/drawing/2014/main" id="{4C7F8767-3176-4E66-854B-B2D04F5F9CAF}"/>
              </a:ext>
            </a:extLst>
          </p:cNvPr>
          <p:cNvSpPr>
            <a:spLocks noGrp="1"/>
          </p:cNvSpPr>
          <p:nvPr>
            <p:ph type="sldNum" sz="quarter" idx="12"/>
          </p:nvPr>
        </p:nvSpPr>
        <p:spPr>
          <a:xfrm>
            <a:off x="8376559" y="6172200"/>
            <a:ext cx="767441" cy="685800"/>
          </a:xfrm>
        </p:spPr>
        <p:txBody>
          <a:bodyPr anchor="ctr">
            <a:noAutofit/>
          </a:bodyPr>
          <a:lstStyle/>
          <a:p>
            <a:fld id="{11F66CED-2B61-4DFE-9587-19755F43A1BB}" type="slidenum">
              <a:rPr lang="en-US" smtClean="0"/>
              <a:pPr/>
              <a:t>12</a:t>
            </a:fld>
            <a:endParaRPr lang="en-US" dirty="0"/>
          </a:p>
        </p:txBody>
      </p:sp>
      <p:pic>
        <p:nvPicPr>
          <p:cNvPr id="7" name="Picture 6" descr="Checklist icon">
            <a:extLst>
              <a:ext uri="{FF2B5EF4-FFF2-40B4-BE49-F238E27FC236}">
                <a16:creationId xmlns:a16="http://schemas.microsoft.com/office/drawing/2014/main" id="{436013AA-8A58-0D45-805B-409B4E74B13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0" y="2057400"/>
            <a:ext cx="3733800" cy="3733800"/>
          </a:xfrm>
          <a:prstGeom prst="rect">
            <a:avLst/>
          </a:prstGeom>
        </p:spPr>
      </p:pic>
    </p:spTree>
    <p:extLst>
      <p:ext uri="{BB962C8B-B14F-4D97-AF65-F5344CB8AC3E}">
        <p14:creationId xmlns:p14="http://schemas.microsoft.com/office/powerpoint/2010/main" val="3311392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Grantee Responsibilities in PIMS: Ongoing Actions </a:t>
            </a:r>
            <a:r>
              <a:rPr lang="en-US" dirty="0" smtClean="0"/>
              <a:t>(cont</a:t>
            </a:r>
            <a:r>
              <a:rPr lang="en-US" dirty="0"/>
              <a:t>.)</a:t>
            </a:r>
          </a:p>
        </p:txBody>
      </p:sp>
      <p:sp>
        <p:nvSpPr>
          <p:cNvPr id="3" name="Content Placeholder 2"/>
          <p:cNvSpPr>
            <a:spLocks noGrp="1"/>
          </p:cNvSpPr>
          <p:nvPr>
            <p:ph sz="quarter" idx="1"/>
          </p:nvPr>
        </p:nvSpPr>
        <p:spPr/>
        <p:txBody>
          <a:bodyPr>
            <a:normAutofit fontScale="92500" lnSpcReduction="10000"/>
          </a:bodyPr>
          <a:lstStyle/>
          <a:p>
            <a:pPr>
              <a:lnSpc>
                <a:spcPct val="110000"/>
              </a:lnSpc>
            </a:pPr>
            <a:r>
              <a:rPr lang="en-US" altLang="en-US" sz="2800" dirty="0"/>
              <a:t>Grantees should create records for scholars in PIMS within 30 days of when a scholar is enrolled in the program</a:t>
            </a:r>
          </a:p>
          <a:p>
            <a:pPr>
              <a:lnSpc>
                <a:spcPct val="110000"/>
              </a:lnSpc>
            </a:pPr>
            <a:r>
              <a:rPr lang="en-US" altLang="en-US" sz="2800" dirty="0"/>
              <a:t>Grantees should update scholar contact and service obligation information within 30 days of scholar changes in status</a:t>
            </a:r>
          </a:p>
          <a:p>
            <a:pPr>
              <a:lnSpc>
                <a:spcPct val="110000"/>
              </a:lnSpc>
            </a:pPr>
            <a:r>
              <a:rPr lang="en-US" altLang="en-US" sz="2800" dirty="0"/>
              <a:t>Grantees MUST update all Scholar Records at the conclusion of the grant’s project year</a:t>
            </a:r>
          </a:p>
          <a:p>
            <a:pPr>
              <a:lnSpc>
                <a:spcPct val="110000"/>
              </a:lnSpc>
            </a:pPr>
            <a:r>
              <a:rPr lang="en-US" sz="2800" dirty="0"/>
              <a:t>At a minimum, we would expect grant personnel to be updating data in the system every six months</a:t>
            </a:r>
          </a:p>
          <a:p>
            <a:endParaRPr lang="en-US" dirty="0"/>
          </a:p>
        </p:txBody>
      </p:sp>
      <p:sp>
        <p:nvSpPr>
          <p:cNvPr id="5" name="Slide Number Placeholder 3">
            <a:extLst>
              <a:ext uri="{FF2B5EF4-FFF2-40B4-BE49-F238E27FC236}">
                <a16:creationId xmlns:a16="http://schemas.microsoft.com/office/drawing/2014/main" id="{29942CBB-D745-415A-A6D8-649CA833FA23}"/>
              </a:ext>
            </a:extLst>
          </p:cNvPr>
          <p:cNvSpPr>
            <a:spLocks noGrp="1"/>
          </p:cNvSpPr>
          <p:nvPr>
            <p:ph type="sldNum" sz="quarter" idx="12"/>
          </p:nvPr>
        </p:nvSpPr>
        <p:spPr>
          <a:xfrm>
            <a:off x="8376559" y="6172200"/>
            <a:ext cx="767441" cy="685800"/>
          </a:xfrm>
        </p:spPr>
        <p:txBody>
          <a:bodyPr anchor="ctr">
            <a:noAutofit/>
          </a:bodyPr>
          <a:lstStyle/>
          <a:p>
            <a:fld id="{11F66CED-2B61-4DFE-9587-19755F43A1BB}" type="slidenum">
              <a:rPr lang="en-US" smtClean="0"/>
              <a:pPr/>
              <a:t>13</a:t>
            </a:fld>
            <a:endParaRPr lang="en-US" dirty="0"/>
          </a:p>
        </p:txBody>
      </p:sp>
    </p:spTree>
    <p:extLst>
      <p:ext uri="{BB962C8B-B14F-4D97-AF65-F5344CB8AC3E}">
        <p14:creationId xmlns:p14="http://schemas.microsoft.com/office/powerpoint/2010/main" val="12512919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Grantee Ongoing Scholar Reporting</a:t>
            </a:r>
          </a:p>
        </p:txBody>
      </p:sp>
      <p:sp>
        <p:nvSpPr>
          <p:cNvPr id="3" name="Content Placeholder 2"/>
          <p:cNvSpPr>
            <a:spLocks noGrp="1"/>
          </p:cNvSpPr>
          <p:nvPr>
            <p:ph sz="quarter" idx="1"/>
          </p:nvPr>
        </p:nvSpPr>
        <p:spPr>
          <a:xfrm>
            <a:off x="277091" y="1527464"/>
            <a:ext cx="8605159" cy="4495800"/>
          </a:xfrm>
        </p:spPr>
        <p:txBody>
          <a:bodyPr>
            <a:normAutofit fontScale="47500" lnSpcReduction="20000"/>
          </a:bodyPr>
          <a:lstStyle/>
          <a:p>
            <a:pPr marL="0" indent="0">
              <a:lnSpc>
                <a:spcPct val="120000"/>
              </a:lnSpc>
              <a:buNone/>
            </a:pPr>
            <a:r>
              <a:rPr lang="en-US" sz="4600" dirty="0"/>
              <a:t>For scholars who are still enrolled, grantees will need to update the following sections on each Scholar Record at least annually:</a:t>
            </a:r>
          </a:p>
          <a:p>
            <a:pPr>
              <a:lnSpc>
                <a:spcPct val="120000"/>
              </a:lnSpc>
            </a:pPr>
            <a:r>
              <a:rPr lang="en-US" sz="4200" b="1" dirty="0"/>
              <a:t>Section D</a:t>
            </a:r>
            <a:r>
              <a:rPr lang="en-US" sz="4200" dirty="0"/>
              <a:t>: Upload a new Payback Agreement (if applicable)</a:t>
            </a:r>
          </a:p>
          <a:p>
            <a:pPr>
              <a:lnSpc>
                <a:spcPct val="120000"/>
              </a:lnSpc>
            </a:pPr>
            <a:r>
              <a:rPr lang="en-US" sz="4200" b="1" dirty="0"/>
              <a:t>Section F</a:t>
            </a:r>
            <a:r>
              <a:rPr lang="en-US" sz="4200" dirty="0"/>
              <a:t>: Current Training Program Information</a:t>
            </a:r>
          </a:p>
          <a:p>
            <a:pPr lvl="1">
              <a:lnSpc>
                <a:spcPct val="120000"/>
              </a:lnSpc>
            </a:pPr>
            <a:r>
              <a:rPr lang="en-US" sz="4200" dirty="0"/>
              <a:t>Question #4: Full or part-time enrollment</a:t>
            </a:r>
          </a:p>
          <a:p>
            <a:pPr lvl="1">
              <a:lnSpc>
                <a:spcPct val="120000"/>
              </a:lnSpc>
            </a:pPr>
            <a:r>
              <a:rPr lang="en-US" sz="4200" dirty="0"/>
              <a:t>Question #5: Funding Amount</a:t>
            </a:r>
          </a:p>
          <a:p>
            <a:pPr lvl="1">
              <a:lnSpc>
                <a:spcPct val="120000"/>
              </a:lnSpc>
            </a:pPr>
            <a:r>
              <a:rPr lang="en-US" sz="4200" dirty="0"/>
              <a:t>Question #6: Employment while enrolled in the program</a:t>
            </a:r>
          </a:p>
          <a:p>
            <a:pPr>
              <a:lnSpc>
                <a:spcPct val="120000"/>
              </a:lnSpc>
            </a:pPr>
            <a:r>
              <a:rPr lang="en-US" sz="4200" b="1" dirty="0"/>
              <a:t>Section G</a:t>
            </a:r>
            <a:r>
              <a:rPr lang="en-US" sz="4200" dirty="0"/>
              <a:t>: Scholar Status</a:t>
            </a:r>
          </a:p>
          <a:p>
            <a:pPr lvl="1">
              <a:lnSpc>
                <a:spcPct val="120000"/>
              </a:lnSpc>
            </a:pPr>
            <a:r>
              <a:rPr lang="en-US" sz="4200" dirty="0"/>
              <a:t>Question #1: Scholar status</a:t>
            </a:r>
          </a:p>
          <a:p>
            <a:pPr lvl="1">
              <a:lnSpc>
                <a:spcPct val="120000"/>
              </a:lnSpc>
            </a:pPr>
            <a:r>
              <a:rPr lang="en-US" sz="4200" dirty="0"/>
              <a:t>Question #2: Accumulated academic years of funding</a:t>
            </a:r>
          </a:p>
          <a:p>
            <a:pPr>
              <a:lnSpc>
                <a:spcPct val="120000"/>
              </a:lnSpc>
            </a:pPr>
            <a:r>
              <a:rPr lang="en-US" sz="4200" b="1" dirty="0"/>
              <a:t>Sections H &amp; I:</a:t>
            </a:r>
            <a:r>
              <a:rPr lang="en-US" sz="4200" dirty="0"/>
              <a:t> Completed as soon as scholars exit/graduate</a:t>
            </a:r>
          </a:p>
        </p:txBody>
      </p:sp>
      <p:sp>
        <p:nvSpPr>
          <p:cNvPr id="5" name="Slide Number Placeholder 3">
            <a:extLst>
              <a:ext uri="{FF2B5EF4-FFF2-40B4-BE49-F238E27FC236}">
                <a16:creationId xmlns:a16="http://schemas.microsoft.com/office/drawing/2014/main" id="{241CED24-B85A-4C01-AB8D-889F804B1C72}"/>
              </a:ext>
            </a:extLst>
          </p:cNvPr>
          <p:cNvSpPr>
            <a:spLocks noGrp="1"/>
          </p:cNvSpPr>
          <p:nvPr>
            <p:ph type="sldNum" sz="quarter" idx="12"/>
          </p:nvPr>
        </p:nvSpPr>
        <p:spPr>
          <a:xfrm>
            <a:off x="8376559" y="6172200"/>
            <a:ext cx="767441" cy="685800"/>
          </a:xfrm>
        </p:spPr>
        <p:txBody>
          <a:bodyPr anchor="ctr">
            <a:noAutofit/>
          </a:bodyPr>
          <a:lstStyle/>
          <a:p>
            <a:fld id="{11F66CED-2B61-4DFE-9587-19755F43A1BB}" type="slidenum">
              <a:rPr lang="en-US" smtClean="0"/>
              <a:pPr/>
              <a:t>14</a:t>
            </a:fld>
            <a:endParaRPr lang="en-US" dirty="0"/>
          </a:p>
        </p:txBody>
      </p:sp>
    </p:spTree>
    <p:extLst>
      <p:ext uri="{BB962C8B-B14F-4D97-AF65-F5344CB8AC3E}">
        <p14:creationId xmlns:p14="http://schemas.microsoft.com/office/powerpoint/2010/main" val="16402407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PIMS: Live Demonstration</a:t>
            </a:r>
          </a:p>
        </p:txBody>
      </p:sp>
      <p:sp>
        <p:nvSpPr>
          <p:cNvPr id="3" name="Content Placeholder 2"/>
          <p:cNvSpPr>
            <a:spLocks noGrp="1"/>
          </p:cNvSpPr>
          <p:nvPr>
            <p:ph sz="quarter" idx="1"/>
          </p:nvPr>
        </p:nvSpPr>
        <p:spPr/>
        <p:txBody>
          <a:bodyPr>
            <a:normAutofit/>
          </a:bodyPr>
          <a:lstStyle/>
          <a:p>
            <a:pPr marL="0" indent="0">
              <a:buNone/>
            </a:pPr>
            <a:r>
              <a:rPr lang="en-US" dirty="0"/>
              <a:t>We will now demonstrate the following activities in the PIMS:</a:t>
            </a:r>
          </a:p>
          <a:p>
            <a:r>
              <a:rPr lang="en-US" dirty="0"/>
              <a:t>Updating Scholar Record</a:t>
            </a:r>
          </a:p>
          <a:p>
            <a:r>
              <a:rPr lang="en-US" dirty="0"/>
              <a:t>Approving scholar employment</a:t>
            </a:r>
          </a:p>
          <a:p>
            <a:r>
              <a:rPr lang="en-US" dirty="0"/>
              <a:t>Scholar pages</a:t>
            </a:r>
          </a:p>
          <a:p>
            <a:endParaRPr lang="en-US" dirty="0"/>
          </a:p>
        </p:txBody>
      </p:sp>
      <p:sp>
        <p:nvSpPr>
          <p:cNvPr id="5" name="Slide Number Placeholder 3">
            <a:extLst>
              <a:ext uri="{FF2B5EF4-FFF2-40B4-BE49-F238E27FC236}">
                <a16:creationId xmlns:a16="http://schemas.microsoft.com/office/drawing/2014/main" id="{4770FC02-F36C-406E-907A-78025E5C1541}"/>
              </a:ext>
            </a:extLst>
          </p:cNvPr>
          <p:cNvSpPr>
            <a:spLocks noGrp="1"/>
          </p:cNvSpPr>
          <p:nvPr>
            <p:ph type="sldNum" sz="quarter" idx="12"/>
          </p:nvPr>
        </p:nvSpPr>
        <p:spPr>
          <a:xfrm>
            <a:off x="8376559" y="6172200"/>
            <a:ext cx="767441" cy="685800"/>
          </a:xfrm>
        </p:spPr>
        <p:txBody>
          <a:bodyPr anchor="ctr">
            <a:noAutofit/>
          </a:bodyPr>
          <a:lstStyle/>
          <a:p>
            <a:fld id="{11F66CED-2B61-4DFE-9587-19755F43A1BB}" type="slidenum">
              <a:rPr lang="en-US" smtClean="0"/>
              <a:pPr/>
              <a:t>15</a:t>
            </a:fld>
            <a:endParaRPr lang="en-US" dirty="0"/>
          </a:p>
        </p:txBody>
      </p:sp>
    </p:spTree>
    <p:extLst>
      <p:ext uri="{BB962C8B-B14F-4D97-AF65-F5344CB8AC3E}">
        <p14:creationId xmlns:p14="http://schemas.microsoft.com/office/powerpoint/2010/main" val="29907539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EDF5CAD-45AD-47E9-8225-DD6A140B2FA0}"/>
              </a:ext>
            </a:extLst>
          </p:cNvPr>
          <p:cNvSpPr>
            <a:spLocks noGrp="1"/>
          </p:cNvSpPr>
          <p:nvPr>
            <p:ph type="ctrTitle"/>
          </p:nvPr>
        </p:nvSpPr>
        <p:spPr>
          <a:xfrm>
            <a:off x="457200" y="1219200"/>
            <a:ext cx="3962400" cy="3048000"/>
          </a:xfrm>
        </p:spPr>
        <p:txBody>
          <a:bodyPr>
            <a:normAutofit/>
          </a:bodyPr>
          <a:lstStyle/>
          <a:p>
            <a:r>
              <a:rPr lang="en-US" b="1" cap="none" dirty="0">
                <a:solidFill>
                  <a:srgbClr val="1E6083"/>
                </a:solidFill>
              </a:rPr>
              <a:t>Top 10 Things You Need </a:t>
            </a:r>
            <a:br>
              <a:rPr lang="en-US" b="1" cap="none" dirty="0">
                <a:solidFill>
                  <a:srgbClr val="1E6083"/>
                </a:solidFill>
              </a:rPr>
            </a:br>
            <a:r>
              <a:rPr lang="en-US" b="1" cap="none" dirty="0">
                <a:solidFill>
                  <a:srgbClr val="1E6083"/>
                </a:solidFill>
              </a:rPr>
              <a:t>to Know </a:t>
            </a:r>
            <a:br>
              <a:rPr lang="en-US" b="1" cap="none" dirty="0">
                <a:solidFill>
                  <a:srgbClr val="1E6083"/>
                </a:solidFill>
              </a:rPr>
            </a:br>
            <a:r>
              <a:rPr lang="en-US" b="1" cap="none" dirty="0">
                <a:solidFill>
                  <a:srgbClr val="1E6083"/>
                </a:solidFill>
              </a:rPr>
              <a:t>About PIMS</a:t>
            </a:r>
          </a:p>
        </p:txBody>
      </p:sp>
    </p:spTree>
    <p:extLst>
      <p:ext uri="{BB962C8B-B14F-4D97-AF65-F5344CB8AC3E}">
        <p14:creationId xmlns:p14="http://schemas.microsoft.com/office/powerpoint/2010/main" val="15252633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#10 — Secondary Users are Great!</a:t>
            </a:r>
          </a:p>
        </p:txBody>
      </p:sp>
      <p:sp>
        <p:nvSpPr>
          <p:cNvPr id="4" name="Content Placeholder 3"/>
          <p:cNvSpPr>
            <a:spLocks noGrp="1"/>
          </p:cNvSpPr>
          <p:nvPr>
            <p:ph sz="quarter" idx="1"/>
          </p:nvPr>
        </p:nvSpPr>
        <p:spPr/>
        <p:txBody>
          <a:bodyPr/>
          <a:lstStyle/>
          <a:p>
            <a:r>
              <a:rPr lang="en-US" sz="2800" dirty="0"/>
              <a:t>Set up a secondary user if you want someone else with the grant to be able to enter scholar information. However, the Project Director is held responsible for all data entries</a:t>
            </a:r>
          </a:p>
          <a:p>
            <a:r>
              <a:rPr lang="en-US" sz="2800" dirty="0"/>
              <a:t>Each person should have a unique log in to the system. Do not share your password with anyone — add a secondary user</a:t>
            </a:r>
          </a:p>
          <a:p>
            <a:r>
              <a:rPr lang="en-US" sz="2800" dirty="0"/>
              <a:t>Only one secondary user is permitted access per grant</a:t>
            </a:r>
          </a:p>
          <a:p>
            <a:pPr marL="0" indent="0">
              <a:buNone/>
            </a:pPr>
            <a:endParaRPr lang="en-US" dirty="0"/>
          </a:p>
        </p:txBody>
      </p:sp>
      <p:sp>
        <p:nvSpPr>
          <p:cNvPr id="5" name="Slide Number Placeholder 3">
            <a:extLst>
              <a:ext uri="{FF2B5EF4-FFF2-40B4-BE49-F238E27FC236}">
                <a16:creationId xmlns:a16="http://schemas.microsoft.com/office/drawing/2014/main" id="{F0D88D9F-0BAA-4904-A89E-9C05D5CC311F}"/>
              </a:ext>
            </a:extLst>
          </p:cNvPr>
          <p:cNvSpPr>
            <a:spLocks noGrp="1"/>
          </p:cNvSpPr>
          <p:nvPr>
            <p:ph type="sldNum" sz="quarter" idx="12"/>
          </p:nvPr>
        </p:nvSpPr>
        <p:spPr>
          <a:xfrm>
            <a:off x="8376559" y="6172200"/>
            <a:ext cx="767441" cy="685800"/>
          </a:xfrm>
        </p:spPr>
        <p:txBody>
          <a:bodyPr anchor="ctr">
            <a:noAutofit/>
          </a:bodyPr>
          <a:lstStyle/>
          <a:p>
            <a:fld id="{11F66CED-2B61-4DFE-9587-19755F43A1BB}" type="slidenum">
              <a:rPr lang="en-US" smtClean="0"/>
              <a:pPr/>
              <a:t>17</a:t>
            </a:fld>
            <a:endParaRPr lang="en-US" dirty="0"/>
          </a:p>
        </p:txBody>
      </p:sp>
    </p:spTree>
    <p:extLst>
      <p:ext uri="{BB962C8B-B14F-4D97-AF65-F5344CB8AC3E}">
        <p14:creationId xmlns:p14="http://schemas.microsoft.com/office/powerpoint/2010/main" val="38292151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t># 9 — Emails from </a:t>
            </a:r>
            <a:r>
              <a:rPr lang="en-US" sz="3200" dirty="0">
                <a:hlinkClick r:id="rId2"/>
              </a:rPr>
              <a:t>RLTTHelpDesk@ed.gov</a:t>
            </a:r>
            <a:r>
              <a:rPr lang="en-US" sz="3200" dirty="0"/>
              <a:t> Should Always Be Read</a:t>
            </a:r>
          </a:p>
        </p:txBody>
      </p:sp>
      <p:sp>
        <p:nvSpPr>
          <p:cNvPr id="4" name="Content Placeholder 3"/>
          <p:cNvSpPr>
            <a:spLocks noGrp="1"/>
          </p:cNvSpPr>
          <p:nvPr>
            <p:ph sz="quarter" idx="1"/>
          </p:nvPr>
        </p:nvSpPr>
        <p:spPr/>
        <p:txBody>
          <a:bodyPr>
            <a:normAutofit/>
          </a:bodyPr>
          <a:lstStyle/>
          <a:p>
            <a:r>
              <a:rPr lang="en-US" sz="3200" dirty="0"/>
              <a:t>Please add </a:t>
            </a:r>
            <a:r>
              <a:rPr lang="en-US" sz="3200" dirty="0">
                <a:hlinkClick r:id="rId2"/>
              </a:rPr>
              <a:t>RLTTHelpDesk@ed.gov</a:t>
            </a:r>
            <a:r>
              <a:rPr lang="en-US" sz="3200" dirty="0"/>
              <a:t> to your contact list</a:t>
            </a:r>
          </a:p>
          <a:p>
            <a:r>
              <a:rPr lang="en-US" sz="3200" dirty="0"/>
              <a:t>Check your email settings to be sure emails from this account are not marked as spam or junk</a:t>
            </a:r>
          </a:p>
          <a:p>
            <a:r>
              <a:rPr lang="en-US" sz="3200" dirty="0"/>
              <a:t>Let scholars know to expect emails from </a:t>
            </a:r>
            <a:r>
              <a:rPr lang="en-US" sz="3200" dirty="0">
                <a:hlinkClick r:id="rId3"/>
              </a:rPr>
              <a:t>RLTTHelpDesk@ed.gov</a:t>
            </a:r>
            <a:endParaRPr lang="en-US" sz="3200" dirty="0"/>
          </a:p>
          <a:p>
            <a:endParaRPr lang="en-US" sz="3200" dirty="0"/>
          </a:p>
          <a:p>
            <a:endParaRPr lang="en-US" dirty="0"/>
          </a:p>
        </p:txBody>
      </p:sp>
      <p:sp>
        <p:nvSpPr>
          <p:cNvPr id="6" name="Slide Number Placeholder 3">
            <a:extLst>
              <a:ext uri="{FF2B5EF4-FFF2-40B4-BE49-F238E27FC236}">
                <a16:creationId xmlns:a16="http://schemas.microsoft.com/office/drawing/2014/main" id="{8DF7432E-CC61-4D30-AB2F-EC7EB7384858}"/>
              </a:ext>
            </a:extLst>
          </p:cNvPr>
          <p:cNvSpPr>
            <a:spLocks noGrp="1"/>
          </p:cNvSpPr>
          <p:nvPr>
            <p:ph type="sldNum" sz="quarter" idx="12"/>
          </p:nvPr>
        </p:nvSpPr>
        <p:spPr>
          <a:xfrm>
            <a:off x="8376559" y="6172200"/>
            <a:ext cx="767441" cy="685800"/>
          </a:xfrm>
        </p:spPr>
        <p:txBody>
          <a:bodyPr anchor="ctr">
            <a:noAutofit/>
          </a:bodyPr>
          <a:lstStyle/>
          <a:p>
            <a:fld id="{11F66CED-2B61-4DFE-9587-19755F43A1BB}" type="slidenum">
              <a:rPr lang="en-US" smtClean="0"/>
              <a:pPr/>
              <a:t>18</a:t>
            </a:fld>
            <a:endParaRPr lang="en-US" dirty="0"/>
          </a:p>
        </p:txBody>
      </p:sp>
    </p:spTree>
    <p:extLst>
      <p:ext uri="{BB962C8B-B14F-4D97-AF65-F5344CB8AC3E}">
        <p14:creationId xmlns:p14="http://schemas.microsoft.com/office/powerpoint/2010/main" val="42107257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9D36DA-D8B0-412C-860D-46CDF76D32D0}"/>
              </a:ext>
            </a:extLst>
          </p:cNvPr>
          <p:cNvSpPr>
            <a:spLocks noGrp="1"/>
          </p:cNvSpPr>
          <p:nvPr>
            <p:ph type="title"/>
          </p:nvPr>
        </p:nvSpPr>
        <p:spPr/>
        <p:txBody>
          <a:bodyPr>
            <a:normAutofit/>
          </a:bodyPr>
          <a:lstStyle/>
          <a:p>
            <a:r>
              <a:rPr lang="en-US" dirty="0"/>
              <a:t>#8 — MFA is Required</a:t>
            </a:r>
          </a:p>
        </p:txBody>
      </p:sp>
      <p:sp>
        <p:nvSpPr>
          <p:cNvPr id="3" name="Content Placeholder 2">
            <a:extLst>
              <a:ext uri="{FF2B5EF4-FFF2-40B4-BE49-F238E27FC236}">
                <a16:creationId xmlns:a16="http://schemas.microsoft.com/office/drawing/2014/main" id="{870287F5-11F0-4B86-8006-440B512E2510}"/>
              </a:ext>
            </a:extLst>
          </p:cNvPr>
          <p:cNvSpPr>
            <a:spLocks noGrp="1"/>
          </p:cNvSpPr>
          <p:nvPr>
            <p:ph sz="quarter" idx="1"/>
          </p:nvPr>
        </p:nvSpPr>
        <p:spPr>
          <a:xfrm>
            <a:off x="304800" y="1600200"/>
            <a:ext cx="8153400" cy="4495800"/>
          </a:xfrm>
        </p:spPr>
        <p:txBody>
          <a:bodyPr/>
          <a:lstStyle/>
          <a:p>
            <a:r>
              <a:rPr lang="en-US" dirty="0"/>
              <a:t>You only need to install MFA on your phone once</a:t>
            </a:r>
          </a:p>
          <a:p>
            <a:r>
              <a:rPr lang="en-US" dirty="0"/>
              <a:t>You will need to enter a new code from Google Authenticator </a:t>
            </a:r>
            <a:r>
              <a:rPr lang="en-US" u="sng" dirty="0"/>
              <a:t>each</a:t>
            </a:r>
            <a:r>
              <a:rPr lang="en-US" dirty="0"/>
              <a:t> time you login for MFA</a:t>
            </a:r>
          </a:p>
          <a:p>
            <a:r>
              <a:rPr lang="en-US" dirty="0"/>
              <a:t>Review MFA resources </a:t>
            </a:r>
            <a:r>
              <a:rPr lang="en-US" dirty="0">
                <a:hlinkClick r:id="rId3"/>
              </a:rPr>
              <a:t>https://pdp.ed.gov/RSA/Home/Training</a:t>
            </a:r>
            <a:endParaRPr lang="en-US" dirty="0"/>
          </a:p>
          <a:p>
            <a:pPr marL="0" indent="0">
              <a:buNone/>
            </a:pPr>
            <a:endParaRPr lang="en-US" dirty="0"/>
          </a:p>
          <a:p>
            <a:endParaRPr lang="en-US" dirty="0"/>
          </a:p>
          <a:p>
            <a:endParaRPr lang="en-US" dirty="0"/>
          </a:p>
          <a:p>
            <a:endParaRPr lang="en-US" dirty="0"/>
          </a:p>
        </p:txBody>
      </p:sp>
      <p:sp>
        <p:nvSpPr>
          <p:cNvPr id="6" name="Slide Number Placeholder 3">
            <a:extLst>
              <a:ext uri="{FF2B5EF4-FFF2-40B4-BE49-F238E27FC236}">
                <a16:creationId xmlns:a16="http://schemas.microsoft.com/office/drawing/2014/main" id="{4EAD2636-77E9-49DD-B6AC-4675168B8220}"/>
              </a:ext>
            </a:extLst>
          </p:cNvPr>
          <p:cNvSpPr>
            <a:spLocks noGrp="1"/>
          </p:cNvSpPr>
          <p:nvPr>
            <p:ph type="sldNum" sz="quarter" idx="12"/>
          </p:nvPr>
        </p:nvSpPr>
        <p:spPr>
          <a:xfrm>
            <a:off x="8376559" y="6172200"/>
            <a:ext cx="767441" cy="685800"/>
          </a:xfrm>
        </p:spPr>
        <p:txBody>
          <a:bodyPr anchor="ctr">
            <a:noAutofit/>
          </a:bodyPr>
          <a:lstStyle/>
          <a:p>
            <a:fld id="{11F66CED-2B61-4DFE-9587-19755F43A1BB}" type="slidenum">
              <a:rPr lang="en-US" smtClean="0"/>
              <a:pPr/>
              <a:t>19</a:t>
            </a:fld>
            <a:endParaRPr lang="en-US" dirty="0"/>
          </a:p>
        </p:txBody>
      </p:sp>
      <p:pic>
        <p:nvPicPr>
          <p:cNvPr id="7" name="Picture 6" descr="Icon of a person at a laptop alongside an open lock">
            <a:extLst>
              <a:ext uri="{FF2B5EF4-FFF2-40B4-BE49-F238E27FC236}">
                <a16:creationId xmlns:a16="http://schemas.microsoft.com/office/drawing/2014/main" id="{409BA7BF-C2D7-8840-A1EB-B09E80F854C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532651" y="3200400"/>
            <a:ext cx="2596896" cy="2596896"/>
          </a:xfrm>
          <a:prstGeom prst="rect">
            <a:avLst/>
          </a:prstGeom>
        </p:spPr>
      </p:pic>
    </p:spTree>
    <p:extLst>
      <p:ext uri="{BB962C8B-B14F-4D97-AF65-F5344CB8AC3E}">
        <p14:creationId xmlns:p14="http://schemas.microsoft.com/office/powerpoint/2010/main" val="2928821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a:t>
            </a:r>
          </a:p>
        </p:txBody>
      </p:sp>
      <p:sp>
        <p:nvSpPr>
          <p:cNvPr id="3" name="Content Placeholder 2"/>
          <p:cNvSpPr>
            <a:spLocks noGrp="1"/>
          </p:cNvSpPr>
          <p:nvPr>
            <p:ph sz="quarter" idx="1"/>
          </p:nvPr>
        </p:nvSpPr>
        <p:spPr/>
        <p:txBody>
          <a:bodyPr>
            <a:normAutofit/>
          </a:bodyPr>
          <a:lstStyle/>
          <a:p>
            <a:r>
              <a:rPr lang="en-US" sz="3200" dirty="0" smtClean="0"/>
              <a:t>Update since launch of PIMS</a:t>
            </a:r>
          </a:p>
          <a:p>
            <a:r>
              <a:rPr lang="en-US" sz="3200" dirty="0" smtClean="0"/>
              <a:t>Next </a:t>
            </a:r>
            <a:r>
              <a:rPr lang="en-US" sz="3200" dirty="0"/>
              <a:t>steps for grantees and scholars</a:t>
            </a:r>
          </a:p>
          <a:p>
            <a:r>
              <a:rPr lang="en-US" sz="3200" dirty="0"/>
              <a:t>PIMS demonstration</a:t>
            </a:r>
          </a:p>
          <a:p>
            <a:r>
              <a:rPr lang="en-US" sz="3200" dirty="0"/>
              <a:t>PIMS top 10 list</a:t>
            </a:r>
          </a:p>
          <a:p>
            <a:r>
              <a:rPr lang="en-US" sz="3200" dirty="0"/>
              <a:t>Resources</a:t>
            </a:r>
          </a:p>
          <a:p>
            <a:r>
              <a:rPr lang="en-US" sz="3200" dirty="0"/>
              <a:t>Q and A</a:t>
            </a:r>
          </a:p>
          <a:p>
            <a:pPr marL="0" indent="0">
              <a:buNone/>
            </a:pPr>
            <a:endParaRPr lang="en-US" sz="3200" dirty="0"/>
          </a:p>
        </p:txBody>
      </p:sp>
      <p:sp>
        <p:nvSpPr>
          <p:cNvPr id="4" name="Slide Number Placeholder 3"/>
          <p:cNvSpPr>
            <a:spLocks noGrp="1"/>
          </p:cNvSpPr>
          <p:nvPr>
            <p:ph type="sldNum" sz="quarter" idx="12"/>
          </p:nvPr>
        </p:nvSpPr>
        <p:spPr>
          <a:xfrm>
            <a:off x="8376559" y="6172200"/>
            <a:ext cx="767441" cy="685800"/>
          </a:xfrm>
        </p:spPr>
        <p:txBody>
          <a:bodyPr anchor="ctr">
            <a:noAutofit/>
          </a:bodyPr>
          <a:lstStyle/>
          <a:p>
            <a:fld id="{11F66CED-2B61-4DFE-9587-19755F43A1BB}" type="slidenum">
              <a:rPr lang="en-US" smtClean="0"/>
              <a:pPr/>
              <a:t>2</a:t>
            </a:fld>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#7 — Ask Scholars for a Non-University Email for PIMS</a:t>
            </a:r>
          </a:p>
        </p:txBody>
      </p:sp>
      <p:sp>
        <p:nvSpPr>
          <p:cNvPr id="4" name="Content Placeholder 3"/>
          <p:cNvSpPr>
            <a:spLocks noGrp="1"/>
          </p:cNvSpPr>
          <p:nvPr>
            <p:ph sz="quarter" idx="1"/>
          </p:nvPr>
        </p:nvSpPr>
        <p:spPr/>
        <p:txBody>
          <a:bodyPr/>
          <a:lstStyle/>
          <a:p>
            <a:r>
              <a:rPr lang="en-US" dirty="0"/>
              <a:t>We must be able to reach scholars after they graduate or leave the university, so please enter a non-university email address for each scholar</a:t>
            </a:r>
          </a:p>
          <a:p>
            <a:pPr lvl="1"/>
            <a:r>
              <a:rPr lang="en-US" dirty="0"/>
              <a:t>Personal email (e.g., </a:t>
            </a:r>
            <a:r>
              <a:rPr lang="en-US" dirty="0" err="1"/>
              <a:t>gmail</a:t>
            </a:r>
            <a:r>
              <a:rPr lang="en-US" dirty="0"/>
              <a:t>, yahoo, Outlook)</a:t>
            </a:r>
          </a:p>
          <a:p>
            <a:pPr lvl="1"/>
            <a:r>
              <a:rPr lang="en-US" sz="2900" dirty="0"/>
              <a:t>Work email</a:t>
            </a:r>
          </a:p>
          <a:p>
            <a:r>
              <a:rPr lang="en-US" dirty="0"/>
              <a:t>Include a second non-university email, if the scholar has multiple emails, in the alternative email field</a:t>
            </a:r>
          </a:p>
          <a:p>
            <a:endParaRPr lang="en-US" dirty="0"/>
          </a:p>
        </p:txBody>
      </p:sp>
      <p:sp>
        <p:nvSpPr>
          <p:cNvPr id="5" name="Slide Number Placeholder 3">
            <a:extLst>
              <a:ext uri="{FF2B5EF4-FFF2-40B4-BE49-F238E27FC236}">
                <a16:creationId xmlns:a16="http://schemas.microsoft.com/office/drawing/2014/main" id="{696CEEAD-1D5A-4458-97B7-199622787424}"/>
              </a:ext>
            </a:extLst>
          </p:cNvPr>
          <p:cNvSpPr>
            <a:spLocks noGrp="1"/>
          </p:cNvSpPr>
          <p:nvPr>
            <p:ph type="sldNum" sz="quarter" idx="12"/>
          </p:nvPr>
        </p:nvSpPr>
        <p:spPr>
          <a:xfrm>
            <a:off x="8376559" y="6172200"/>
            <a:ext cx="767441" cy="685800"/>
          </a:xfrm>
        </p:spPr>
        <p:txBody>
          <a:bodyPr anchor="ctr">
            <a:noAutofit/>
          </a:bodyPr>
          <a:lstStyle/>
          <a:p>
            <a:fld id="{11F66CED-2B61-4DFE-9587-19755F43A1BB}" type="slidenum">
              <a:rPr lang="en-US" smtClean="0"/>
              <a:pPr/>
              <a:t>20</a:t>
            </a:fld>
            <a:endParaRPr lang="en-US" dirty="0"/>
          </a:p>
        </p:txBody>
      </p:sp>
    </p:spTree>
    <p:extLst>
      <p:ext uri="{BB962C8B-B14F-4D97-AF65-F5344CB8AC3E}">
        <p14:creationId xmlns:p14="http://schemas.microsoft.com/office/powerpoint/2010/main" val="10227662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#6 — Reminder to Scholars</a:t>
            </a:r>
          </a:p>
        </p:txBody>
      </p:sp>
      <p:sp>
        <p:nvSpPr>
          <p:cNvPr id="4" name="Content Placeholder 3"/>
          <p:cNvSpPr>
            <a:spLocks noGrp="1"/>
          </p:cNvSpPr>
          <p:nvPr>
            <p:ph sz="quarter" idx="1"/>
          </p:nvPr>
        </p:nvSpPr>
        <p:spPr/>
        <p:txBody>
          <a:bodyPr>
            <a:normAutofit/>
          </a:bodyPr>
          <a:lstStyle/>
          <a:p>
            <a:pPr marL="0" indent="0">
              <a:buNone/>
            </a:pPr>
            <a:r>
              <a:rPr lang="en-US" dirty="0"/>
              <a:t>Once scholars have access to PIMS, remind them to review and update contact information and enter employment</a:t>
            </a:r>
          </a:p>
        </p:txBody>
      </p:sp>
      <p:sp>
        <p:nvSpPr>
          <p:cNvPr id="6" name="Slide Number Placeholder 3">
            <a:extLst>
              <a:ext uri="{FF2B5EF4-FFF2-40B4-BE49-F238E27FC236}">
                <a16:creationId xmlns:a16="http://schemas.microsoft.com/office/drawing/2014/main" id="{660732AC-7FD3-4144-872C-42680449382F}"/>
              </a:ext>
            </a:extLst>
          </p:cNvPr>
          <p:cNvSpPr>
            <a:spLocks noGrp="1"/>
          </p:cNvSpPr>
          <p:nvPr>
            <p:ph type="sldNum" sz="quarter" idx="12"/>
          </p:nvPr>
        </p:nvSpPr>
        <p:spPr>
          <a:xfrm>
            <a:off x="8376559" y="6172200"/>
            <a:ext cx="767441" cy="685800"/>
          </a:xfrm>
        </p:spPr>
        <p:txBody>
          <a:bodyPr anchor="ctr">
            <a:noAutofit/>
          </a:bodyPr>
          <a:lstStyle/>
          <a:p>
            <a:fld id="{11F66CED-2B61-4DFE-9587-19755F43A1BB}" type="slidenum">
              <a:rPr lang="en-US" smtClean="0"/>
              <a:pPr/>
              <a:t>21</a:t>
            </a:fld>
            <a:endParaRPr lang="en-US" dirty="0"/>
          </a:p>
        </p:txBody>
      </p:sp>
      <p:pic>
        <p:nvPicPr>
          <p:cNvPr id="7" name="Picture 6" descr="Image of a screen shot of the top of the Scholar Record which includes the grant number, service obligation status and time remaining to fulfill."/>
          <p:cNvPicPr>
            <a:picLocks noChangeAspect="1"/>
          </p:cNvPicPr>
          <p:nvPr/>
        </p:nvPicPr>
        <p:blipFill>
          <a:blip r:embed="rId3"/>
          <a:stretch>
            <a:fillRect/>
          </a:stretch>
        </p:blipFill>
        <p:spPr>
          <a:xfrm>
            <a:off x="1295400" y="3276600"/>
            <a:ext cx="6629401" cy="2614612"/>
          </a:xfrm>
          <a:prstGeom prst="rect">
            <a:avLst/>
          </a:prstGeom>
        </p:spPr>
      </p:pic>
    </p:spTree>
    <p:extLst>
      <p:ext uri="{BB962C8B-B14F-4D97-AF65-F5344CB8AC3E}">
        <p14:creationId xmlns:p14="http://schemas.microsoft.com/office/powerpoint/2010/main" val="388582102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2F3ACA-F5FC-43C2-B764-C5AD2E909500}"/>
              </a:ext>
            </a:extLst>
          </p:cNvPr>
          <p:cNvSpPr>
            <a:spLocks noGrp="1"/>
          </p:cNvSpPr>
          <p:nvPr>
            <p:ph type="title"/>
          </p:nvPr>
        </p:nvSpPr>
        <p:spPr>
          <a:xfrm>
            <a:off x="304800" y="212724"/>
            <a:ext cx="8153400" cy="1006476"/>
          </a:xfrm>
        </p:spPr>
        <p:txBody>
          <a:bodyPr>
            <a:noAutofit/>
          </a:bodyPr>
          <a:lstStyle/>
          <a:p>
            <a:r>
              <a:rPr lang="en-US" sz="3600" dirty="0"/>
              <a:t>#5 — Responses to Section F Questions 4, 5 and 6 Must be Consistent</a:t>
            </a:r>
          </a:p>
        </p:txBody>
      </p:sp>
      <p:pic>
        <p:nvPicPr>
          <p:cNvPr id="5" name="Content Placeholder 4" descr="Screenshot of Section F, Questions 4, 5, and 6"/>
          <p:cNvPicPr>
            <a:picLocks noGrp="1" noChangeAspect="1"/>
          </p:cNvPicPr>
          <p:nvPr>
            <p:ph sz="quarter" idx="1"/>
          </p:nvPr>
        </p:nvPicPr>
        <p:blipFill>
          <a:blip r:embed="rId2"/>
          <a:stretch>
            <a:fillRect/>
          </a:stretch>
        </p:blipFill>
        <p:spPr>
          <a:xfrm>
            <a:off x="2452220" y="1447800"/>
            <a:ext cx="3858560" cy="4495800"/>
          </a:xfrm>
          <a:prstGeom prst="rect">
            <a:avLst/>
          </a:prstGeom>
        </p:spPr>
      </p:pic>
      <p:sp>
        <p:nvSpPr>
          <p:cNvPr id="6" name="Slide Number Placeholder 3">
            <a:extLst>
              <a:ext uri="{FF2B5EF4-FFF2-40B4-BE49-F238E27FC236}">
                <a16:creationId xmlns:a16="http://schemas.microsoft.com/office/drawing/2014/main" id="{8AA2FEB8-47E9-45E6-90EC-4ECE2EF0B6D0}"/>
              </a:ext>
            </a:extLst>
          </p:cNvPr>
          <p:cNvSpPr>
            <a:spLocks noGrp="1"/>
          </p:cNvSpPr>
          <p:nvPr>
            <p:ph type="sldNum" sz="quarter" idx="12"/>
          </p:nvPr>
        </p:nvSpPr>
        <p:spPr>
          <a:xfrm>
            <a:off x="8376559" y="6172200"/>
            <a:ext cx="767441" cy="685800"/>
          </a:xfrm>
        </p:spPr>
        <p:txBody>
          <a:bodyPr anchor="ctr">
            <a:noAutofit/>
          </a:bodyPr>
          <a:lstStyle/>
          <a:p>
            <a:fld id="{11F66CED-2B61-4DFE-9587-19755F43A1BB}" type="slidenum">
              <a:rPr lang="en-US" smtClean="0"/>
              <a:pPr/>
              <a:t>22</a:t>
            </a:fld>
            <a:endParaRPr lang="en-US" dirty="0"/>
          </a:p>
        </p:txBody>
      </p:sp>
    </p:spTree>
    <p:extLst>
      <p:ext uri="{BB962C8B-B14F-4D97-AF65-F5344CB8AC3E}">
        <p14:creationId xmlns:p14="http://schemas.microsoft.com/office/powerpoint/2010/main" val="271035431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1993EC-C1F5-4F56-8AE8-6B3122778355}"/>
              </a:ext>
            </a:extLst>
          </p:cNvPr>
          <p:cNvSpPr>
            <a:spLocks noGrp="1"/>
          </p:cNvSpPr>
          <p:nvPr>
            <p:ph type="title"/>
          </p:nvPr>
        </p:nvSpPr>
        <p:spPr/>
        <p:txBody>
          <a:bodyPr>
            <a:normAutofit/>
          </a:bodyPr>
          <a:lstStyle/>
          <a:p>
            <a:r>
              <a:rPr lang="en-US" dirty="0"/>
              <a:t>#4 — Resetting Your Password</a:t>
            </a:r>
          </a:p>
        </p:txBody>
      </p:sp>
      <p:pic>
        <p:nvPicPr>
          <p:cNvPr id="5" name="Content Placeholder 4" descr="Screenshot showing how to reset your password"/>
          <p:cNvPicPr>
            <a:picLocks noGrp="1" noChangeAspect="1"/>
          </p:cNvPicPr>
          <p:nvPr>
            <p:ph sz="quarter" idx="1"/>
          </p:nvPr>
        </p:nvPicPr>
        <p:blipFill>
          <a:blip r:embed="rId3"/>
          <a:stretch>
            <a:fillRect/>
          </a:stretch>
        </p:blipFill>
        <p:spPr>
          <a:xfrm>
            <a:off x="323385" y="1981200"/>
            <a:ext cx="8086725" cy="1343025"/>
          </a:xfrm>
          <a:prstGeom prst="rect">
            <a:avLst/>
          </a:prstGeom>
        </p:spPr>
      </p:pic>
      <p:sp>
        <p:nvSpPr>
          <p:cNvPr id="6" name="Oval 5">
            <a:extLst>
              <a:ext uri="{C183D7F6-B498-43B3-948B-1728B52AA6E4}">
                <adec:decorative xmlns:adec="http://schemas.microsoft.com/office/drawing/2017/decorative" xmlns="" val="1"/>
              </a:ext>
            </a:extLst>
          </p:cNvPr>
          <p:cNvSpPr/>
          <p:nvPr/>
        </p:nvSpPr>
        <p:spPr>
          <a:xfrm>
            <a:off x="2133600" y="2971800"/>
            <a:ext cx="1524000" cy="35242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Screenshot showing how to reset your password"/>
          <p:cNvPicPr>
            <a:picLocks noChangeAspect="1"/>
          </p:cNvPicPr>
          <p:nvPr/>
        </p:nvPicPr>
        <p:blipFill>
          <a:blip r:embed="rId4"/>
          <a:stretch>
            <a:fillRect/>
          </a:stretch>
        </p:blipFill>
        <p:spPr>
          <a:xfrm>
            <a:off x="485775" y="3824984"/>
            <a:ext cx="7791450" cy="2019300"/>
          </a:xfrm>
          <a:prstGeom prst="rect">
            <a:avLst/>
          </a:prstGeom>
        </p:spPr>
      </p:pic>
      <p:sp>
        <p:nvSpPr>
          <p:cNvPr id="8" name="Slide Number Placeholder 3">
            <a:extLst>
              <a:ext uri="{FF2B5EF4-FFF2-40B4-BE49-F238E27FC236}">
                <a16:creationId xmlns:a16="http://schemas.microsoft.com/office/drawing/2014/main" id="{C2D45EFD-6452-4B34-9FBC-32E2C8D14AF8}"/>
              </a:ext>
            </a:extLst>
          </p:cNvPr>
          <p:cNvSpPr>
            <a:spLocks noGrp="1"/>
          </p:cNvSpPr>
          <p:nvPr>
            <p:ph type="sldNum" sz="quarter" idx="12"/>
          </p:nvPr>
        </p:nvSpPr>
        <p:spPr>
          <a:xfrm>
            <a:off x="8376559" y="6172200"/>
            <a:ext cx="767441" cy="685800"/>
          </a:xfrm>
        </p:spPr>
        <p:txBody>
          <a:bodyPr anchor="ctr">
            <a:noAutofit/>
          </a:bodyPr>
          <a:lstStyle/>
          <a:p>
            <a:fld id="{11F66CED-2B61-4DFE-9587-19755F43A1BB}" type="slidenum">
              <a:rPr lang="en-US" smtClean="0"/>
              <a:pPr/>
              <a:t>23</a:t>
            </a:fld>
            <a:endParaRPr lang="en-US" dirty="0"/>
          </a:p>
        </p:txBody>
      </p:sp>
    </p:spTree>
    <p:extLst>
      <p:ext uri="{BB962C8B-B14F-4D97-AF65-F5344CB8AC3E}">
        <p14:creationId xmlns:p14="http://schemas.microsoft.com/office/powerpoint/2010/main" val="353845661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6A2BBA-8349-45A0-815C-75128BD4D04A}"/>
              </a:ext>
            </a:extLst>
          </p:cNvPr>
          <p:cNvSpPr>
            <a:spLocks noGrp="1"/>
          </p:cNvSpPr>
          <p:nvPr>
            <p:ph type="title"/>
          </p:nvPr>
        </p:nvSpPr>
        <p:spPr/>
        <p:txBody>
          <a:bodyPr>
            <a:noAutofit/>
          </a:bodyPr>
          <a:lstStyle/>
          <a:p>
            <a:r>
              <a:rPr lang="en-US" sz="3200" dirty="0"/>
              <a:t>#3 — Repayment, </a:t>
            </a:r>
            <a:r>
              <a:rPr lang="en-US" sz="3200" dirty="0" smtClean="0"/>
              <a:t>Deferral </a:t>
            </a:r>
            <a:r>
              <a:rPr lang="en-US" sz="3200" dirty="0"/>
              <a:t>and </a:t>
            </a:r>
            <a:r>
              <a:rPr lang="en-US" sz="3200" dirty="0" smtClean="0"/>
              <a:t>Waiver </a:t>
            </a:r>
            <a:r>
              <a:rPr lang="en-US" sz="3200" dirty="0" smtClean="0"/>
              <a:t>R</a:t>
            </a:r>
            <a:r>
              <a:rPr lang="en-US" sz="3200" dirty="0" smtClean="0"/>
              <a:t>eferrals/Requests </a:t>
            </a:r>
            <a:r>
              <a:rPr lang="en-US" sz="3200" dirty="0"/>
              <a:t>are </a:t>
            </a:r>
            <a:r>
              <a:rPr lang="en-US" sz="3200" dirty="0" smtClean="0"/>
              <a:t>Processed </a:t>
            </a:r>
            <a:r>
              <a:rPr lang="en-US" sz="3200" dirty="0"/>
              <a:t>by PIMS</a:t>
            </a:r>
          </a:p>
        </p:txBody>
      </p:sp>
      <p:sp>
        <p:nvSpPr>
          <p:cNvPr id="3" name="Content Placeholder 2">
            <a:extLst>
              <a:ext uri="{FF2B5EF4-FFF2-40B4-BE49-F238E27FC236}">
                <a16:creationId xmlns:a16="http://schemas.microsoft.com/office/drawing/2014/main" id="{D5C6C42F-9E98-4B74-9E08-797BC8E2BA4C}"/>
              </a:ext>
            </a:extLst>
          </p:cNvPr>
          <p:cNvSpPr>
            <a:spLocks noGrp="1"/>
          </p:cNvSpPr>
          <p:nvPr>
            <p:ph sz="quarter" idx="1"/>
          </p:nvPr>
        </p:nvSpPr>
        <p:spPr/>
        <p:txBody>
          <a:bodyPr/>
          <a:lstStyle/>
          <a:p>
            <a:r>
              <a:rPr lang="en-US" dirty="0"/>
              <a:t>PIMS will identify scholars who potentially need to be submitted for repayment.</a:t>
            </a:r>
          </a:p>
          <a:p>
            <a:r>
              <a:rPr lang="en-US" dirty="0"/>
              <a:t>Scholars will submit requests for deferral and waivers through PIMS</a:t>
            </a:r>
          </a:p>
          <a:p>
            <a:pPr marL="0" indent="0">
              <a:buNone/>
            </a:pPr>
            <a:endParaRPr lang="en-US" dirty="0"/>
          </a:p>
        </p:txBody>
      </p:sp>
      <p:sp>
        <p:nvSpPr>
          <p:cNvPr id="5" name="Slide Number Placeholder 3">
            <a:extLst>
              <a:ext uri="{FF2B5EF4-FFF2-40B4-BE49-F238E27FC236}">
                <a16:creationId xmlns:a16="http://schemas.microsoft.com/office/drawing/2014/main" id="{5AE0D975-A885-4C5E-803C-169D233E1EFA}"/>
              </a:ext>
            </a:extLst>
          </p:cNvPr>
          <p:cNvSpPr>
            <a:spLocks noGrp="1"/>
          </p:cNvSpPr>
          <p:nvPr>
            <p:ph type="sldNum" sz="quarter" idx="12"/>
          </p:nvPr>
        </p:nvSpPr>
        <p:spPr>
          <a:xfrm>
            <a:off x="8376559" y="6172200"/>
            <a:ext cx="767441" cy="685800"/>
          </a:xfrm>
        </p:spPr>
        <p:txBody>
          <a:bodyPr anchor="ctr">
            <a:noAutofit/>
          </a:bodyPr>
          <a:lstStyle/>
          <a:p>
            <a:fld id="{11F66CED-2B61-4DFE-9587-19755F43A1BB}" type="slidenum">
              <a:rPr lang="en-US" smtClean="0"/>
              <a:pPr/>
              <a:t>24</a:t>
            </a:fld>
            <a:endParaRPr lang="en-US" dirty="0"/>
          </a:p>
        </p:txBody>
      </p:sp>
    </p:spTree>
    <p:extLst>
      <p:ext uri="{BB962C8B-B14F-4D97-AF65-F5344CB8AC3E}">
        <p14:creationId xmlns:p14="http://schemas.microsoft.com/office/powerpoint/2010/main" val="54897542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6900" y="228600"/>
            <a:ext cx="8153400" cy="990600"/>
          </a:xfrm>
        </p:spPr>
        <p:txBody>
          <a:bodyPr>
            <a:normAutofit fontScale="90000"/>
          </a:bodyPr>
          <a:lstStyle/>
          <a:p>
            <a:r>
              <a:rPr lang="en-US" b="1" dirty="0"/>
              <a:t/>
            </a:r>
            <a:br>
              <a:rPr lang="en-US" b="1" dirty="0"/>
            </a:br>
            <a:r>
              <a:rPr lang="en-US" sz="3300" dirty="0"/>
              <a:t>#2 — Completed and Signed Agreements are Required!</a:t>
            </a:r>
            <a:r>
              <a:rPr lang="en-US" b="1" dirty="0"/>
              <a:t/>
            </a:r>
            <a:br>
              <a:rPr lang="en-US" b="1" dirty="0"/>
            </a:br>
            <a:endParaRPr lang="en-US" dirty="0"/>
          </a:p>
        </p:txBody>
      </p:sp>
      <p:sp>
        <p:nvSpPr>
          <p:cNvPr id="4" name="Content Placeholder 3"/>
          <p:cNvSpPr>
            <a:spLocks noGrp="1"/>
          </p:cNvSpPr>
          <p:nvPr>
            <p:ph sz="quarter" idx="1"/>
          </p:nvPr>
        </p:nvSpPr>
        <p:spPr/>
        <p:txBody>
          <a:bodyPr>
            <a:normAutofit fontScale="85000" lnSpcReduction="10000"/>
          </a:bodyPr>
          <a:lstStyle/>
          <a:p>
            <a:pPr>
              <a:lnSpc>
                <a:spcPct val="110000"/>
              </a:lnSpc>
            </a:pPr>
            <a:r>
              <a:rPr lang="en-US" sz="3000" dirty="0"/>
              <a:t>For each scholar who receives funding, grantees must upload completed and signed Payback Agreements</a:t>
            </a:r>
          </a:p>
          <a:p>
            <a:pPr>
              <a:lnSpc>
                <a:spcPct val="110000"/>
              </a:lnSpc>
            </a:pPr>
            <a:r>
              <a:rPr lang="en-US" sz="3000" dirty="0"/>
              <a:t>You will not be able to submit Scholar Records without uploading a Payback Agreement</a:t>
            </a:r>
          </a:p>
          <a:p>
            <a:pPr>
              <a:lnSpc>
                <a:spcPct val="110000"/>
              </a:lnSpc>
            </a:pPr>
            <a:r>
              <a:rPr lang="en-US" sz="3000" dirty="0"/>
              <a:t>Please contact the Help Desk as soon as possible if you do not have scholars’ Payback Agreements</a:t>
            </a:r>
          </a:p>
          <a:p>
            <a:pPr>
              <a:lnSpc>
                <a:spcPct val="110000"/>
              </a:lnSpc>
            </a:pPr>
            <a:r>
              <a:rPr lang="en-US" sz="3000" dirty="0"/>
              <a:t>Grantees may be held responsible for funds provided to scholars for whom they do not have agreements</a:t>
            </a:r>
          </a:p>
          <a:p>
            <a:pPr>
              <a:lnSpc>
                <a:spcPct val="110000"/>
              </a:lnSpc>
            </a:pPr>
            <a:r>
              <a:rPr lang="en-US" sz="3000" dirty="0"/>
              <a:t>Grantees must retain grant records until all service obligation has been fulfilled or paid back</a:t>
            </a:r>
          </a:p>
          <a:p>
            <a:pPr marL="365760" lvl="1" indent="0" algn="ctr">
              <a:buNone/>
            </a:pPr>
            <a:endParaRPr lang="en-US" dirty="0"/>
          </a:p>
          <a:p>
            <a:pPr algn="ctr"/>
            <a:endParaRPr lang="en-US" dirty="0"/>
          </a:p>
        </p:txBody>
      </p:sp>
      <p:sp>
        <p:nvSpPr>
          <p:cNvPr id="5" name="Slide Number Placeholder 3">
            <a:extLst>
              <a:ext uri="{FF2B5EF4-FFF2-40B4-BE49-F238E27FC236}">
                <a16:creationId xmlns:a16="http://schemas.microsoft.com/office/drawing/2014/main" id="{C472BF6B-0F4F-4617-9007-232111954720}"/>
              </a:ext>
            </a:extLst>
          </p:cNvPr>
          <p:cNvSpPr>
            <a:spLocks noGrp="1"/>
          </p:cNvSpPr>
          <p:nvPr>
            <p:ph type="sldNum" sz="quarter" idx="12"/>
          </p:nvPr>
        </p:nvSpPr>
        <p:spPr>
          <a:xfrm>
            <a:off x="8376559" y="6172200"/>
            <a:ext cx="767441" cy="685800"/>
          </a:xfrm>
        </p:spPr>
        <p:txBody>
          <a:bodyPr anchor="ctr">
            <a:noAutofit/>
          </a:bodyPr>
          <a:lstStyle/>
          <a:p>
            <a:fld id="{11F66CED-2B61-4DFE-9587-19755F43A1BB}" type="slidenum">
              <a:rPr lang="en-US" smtClean="0"/>
              <a:pPr/>
              <a:t>25</a:t>
            </a:fld>
            <a:endParaRPr lang="en-US" dirty="0"/>
          </a:p>
        </p:txBody>
      </p:sp>
    </p:spTree>
    <p:extLst>
      <p:ext uri="{BB962C8B-B14F-4D97-AF65-F5344CB8AC3E}">
        <p14:creationId xmlns:p14="http://schemas.microsoft.com/office/powerpoint/2010/main" val="383904770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 When to Update in PIMS</a:t>
            </a:r>
          </a:p>
        </p:txBody>
      </p:sp>
      <p:sp>
        <p:nvSpPr>
          <p:cNvPr id="4" name="Content Placeholder 3"/>
          <p:cNvSpPr>
            <a:spLocks noGrp="1"/>
          </p:cNvSpPr>
          <p:nvPr>
            <p:ph sz="quarter" idx="1"/>
          </p:nvPr>
        </p:nvSpPr>
        <p:spPr/>
        <p:txBody>
          <a:bodyPr>
            <a:normAutofit/>
          </a:bodyPr>
          <a:lstStyle/>
          <a:p>
            <a:r>
              <a:rPr lang="en-US" altLang="en-US" sz="2600" dirty="0"/>
              <a:t>Grantees should create a record for a scholar in PIMS within 30 days of when a scholar is enrolled in the program</a:t>
            </a:r>
          </a:p>
          <a:p>
            <a:r>
              <a:rPr lang="en-US" altLang="en-US" sz="2600" dirty="0"/>
              <a:t>Grantees should update information within 30 days of scholar changes in statuses</a:t>
            </a:r>
          </a:p>
          <a:p>
            <a:r>
              <a:rPr lang="en-US" altLang="en-US" sz="2600" dirty="0"/>
              <a:t>Grantees MUST update all Scholar Records at the conclusion of the grant’s project year (during the fall data collection period)</a:t>
            </a:r>
          </a:p>
          <a:p>
            <a:pPr marL="0" indent="0">
              <a:buNone/>
            </a:pPr>
            <a:endParaRPr lang="en-US" dirty="0"/>
          </a:p>
        </p:txBody>
      </p:sp>
      <p:sp>
        <p:nvSpPr>
          <p:cNvPr id="5" name="Slide Number Placeholder 3">
            <a:extLst>
              <a:ext uri="{FF2B5EF4-FFF2-40B4-BE49-F238E27FC236}">
                <a16:creationId xmlns:a16="http://schemas.microsoft.com/office/drawing/2014/main" id="{54DAA03E-2354-4345-B211-06B985A95812}"/>
              </a:ext>
            </a:extLst>
          </p:cNvPr>
          <p:cNvSpPr>
            <a:spLocks noGrp="1"/>
          </p:cNvSpPr>
          <p:nvPr>
            <p:ph type="sldNum" sz="quarter" idx="12"/>
          </p:nvPr>
        </p:nvSpPr>
        <p:spPr>
          <a:xfrm>
            <a:off x="8376559" y="6172200"/>
            <a:ext cx="767441" cy="685800"/>
          </a:xfrm>
        </p:spPr>
        <p:txBody>
          <a:bodyPr anchor="ctr">
            <a:noAutofit/>
          </a:bodyPr>
          <a:lstStyle/>
          <a:p>
            <a:fld id="{11F66CED-2B61-4DFE-9587-19755F43A1BB}" type="slidenum">
              <a:rPr lang="en-US" smtClean="0"/>
              <a:pPr/>
              <a:t>26</a:t>
            </a:fld>
            <a:endParaRPr lang="en-US" dirty="0"/>
          </a:p>
        </p:txBody>
      </p:sp>
    </p:spTree>
    <p:extLst>
      <p:ext uri="{BB962C8B-B14F-4D97-AF65-F5344CB8AC3E}">
        <p14:creationId xmlns:p14="http://schemas.microsoft.com/office/powerpoint/2010/main" val="86175586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276DC48-0ADB-44F4-92CC-4800CDACFFC1}"/>
              </a:ext>
            </a:extLst>
          </p:cNvPr>
          <p:cNvSpPr>
            <a:spLocks noGrp="1"/>
          </p:cNvSpPr>
          <p:nvPr>
            <p:ph type="ctrTitle"/>
          </p:nvPr>
        </p:nvSpPr>
        <p:spPr>
          <a:xfrm>
            <a:off x="381000" y="0"/>
            <a:ext cx="4800600" cy="4343400"/>
          </a:xfrm>
        </p:spPr>
        <p:txBody>
          <a:bodyPr>
            <a:normAutofit/>
          </a:bodyPr>
          <a:lstStyle/>
          <a:p>
            <a:r>
              <a:rPr lang="en-US" b="1" cap="none" dirty="0">
                <a:solidFill>
                  <a:srgbClr val="1E6083"/>
                </a:solidFill>
              </a:rPr>
              <a:t>Reminders </a:t>
            </a:r>
            <a:br>
              <a:rPr lang="en-US" b="1" cap="none" dirty="0">
                <a:solidFill>
                  <a:srgbClr val="1E6083"/>
                </a:solidFill>
              </a:rPr>
            </a:br>
            <a:r>
              <a:rPr lang="en-US" b="1" cap="none" dirty="0">
                <a:solidFill>
                  <a:srgbClr val="1E6083"/>
                </a:solidFill>
              </a:rPr>
              <a:t>&amp; Resources</a:t>
            </a:r>
          </a:p>
        </p:txBody>
      </p:sp>
    </p:spTree>
    <p:extLst>
      <p:ext uri="{BB962C8B-B14F-4D97-AF65-F5344CB8AC3E}">
        <p14:creationId xmlns:p14="http://schemas.microsoft.com/office/powerpoint/2010/main" val="425135615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Service Obligation Reminders</a:t>
            </a:r>
          </a:p>
        </p:txBody>
      </p:sp>
      <p:sp>
        <p:nvSpPr>
          <p:cNvPr id="3" name="Content Placeholder 2"/>
          <p:cNvSpPr>
            <a:spLocks noGrp="1"/>
          </p:cNvSpPr>
          <p:nvPr>
            <p:ph sz="quarter" idx="1"/>
          </p:nvPr>
        </p:nvSpPr>
        <p:spPr>
          <a:xfrm>
            <a:off x="497742" y="1562100"/>
            <a:ext cx="8153400" cy="4495800"/>
          </a:xfrm>
        </p:spPr>
        <p:txBody>
          <a:bodyPr>
            <a:normAutofit/>
          </a:bodyPr>
          <a:lstStyle/>
          <a:p>
            <a:r>
              <a:rPr lang="en-US" sz="2800" dirty="0"/>
              <a:t>Scholars who receive funds after September 2016 and leave the program prior to completing one year </a:t>
            </a:r>
            <a:r>
              <a:rPr lang="en-US" sz="2800" b="1" u="sng" dirty="0"/>
              <a:t>may not repay the obligation through service</a:t>
            </a:r>
            <a:endParaRPr lang="en-US" sz="2800" dirty="0"/>
          </a:p>
          <a:p>
            <a:r>
              <a:rPr lang="en-US" sz="2800" dirty="0"/>
              <a:t>Criteria used to determine qualified employment has not changed</a:t>
            </a:r>
          </a:p>
          <a:p>
            <a:r>
              <a:rPr lang="en-US" sz="2800" dirty="0"/>
              <a:t>Grantees will still assist scholars in identifying names and addresses of qualifying employers </a:t>
            </a:r>
          </a:p>
        </p:txBody>
      </p:sp>
      <p:sp>
        <p:nvSpPr>
          <p:cNvPr id="5" name="Slide Number Placeholder 3">
            <a:extLst>
              <a:ext uri="{FF2B5EF4-FFF2-40B4-BE49-F238E27FC236}">
                <a16:creationId xmlns:a16="http://schemas.microsoft.com/office/drawing/2014/main" id="{2875491E-E6EA-46AB-965C-95CBB0A8C470}"/>
              </a:ext>
            </a:extLst>
          </p:cNvPr>
          <p:cNvSpPr>
            <a:spLocks noGrp="1"/>
          </p:cNvSpPr>
          <p:nvPr>
            <p:ph type="sldNum" sz="quarter" idx="12"/>
          </p:nvPr>
        </p:nvSpPr>
        <p:spPr>
          <a:xfrm>
            <a:off x="8376559" y="6172200"/>
            <a:ext cx="767441" cy="685800"/>
          </a:xfrm>
        </p:spPr>
        <p:txBody>
          <a:bodyPr anchor="ctr">
            <a:noAutofit/>
          </a:bodyPr>
          <a:lstStyle/>
          <a:p>
            <a:fld id="{11F66CED-2B61-4DFE-9587-19755F43A1BB}" type="slidenum">
              <a:rPr lang="en-US" smtClean="0"/>
              <a:pPr/>
              <a:t>28</a:t>
            </a:fld>
            <a:endParaRPr lang="en-US" dirty="0"/>
          </a:p>
        </p:txBody>
      </p:sp>
    </p:spTree>
    <p:extLst>
      <p:ext uri="{BB962C8B-B14F-4D97-AF65-F5344CB8AC3E}">
        <p14:creationId xmlns:p14="http://schemas.microsoft.com/office/powerpoint/2010/main" val="252407181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Service Obligation Reminders (cont.)</a:t>
            </a:r>
          </a:p>
        </p:txBody>
      </p:sp>
      <p:sp>
        <p:nvSpPr>
          <p:cNvPr id="3" name="Content Placeholder 2"/>
          <p:cNvSpPr>
            <a:spLocks noGrp="1"/>
          </p:cNvSpPr>
          <p:nvPr>
            <p:ph sz="quarter" idx="1"/>
          </p:nvPr>
        </p:nvSpPr>
        <p:spPr/>
        <p:txBody>
          <a:bodyPr>
            <a:normAutofit/>
          </a:bodyPr>
          <a:lstStyle/>
          <a:p>
            <a:r>
              <a:rPr lang="en-US" sz="2600" dirty="0"/>
              <a:t>The Project Director and employer must approve/verify employment for a scholar to receive service obligation credit</a:t>
            </a:r>
          </a:p>
          <a:p>
            <a:r>
              <a:rPr lang="en-US" sz="2600" dirty="0"/>
              <a:t>If scholars do not secure qualifying employment by the time the service obligation becomes effective, they will be referred for repayment</a:t>
            </a:r>
          </a:p>
        </p:txBody>
      </p:sp>
      <p:sp>
        <p:nvSpPr>
          <p:cNvPr id="5" name="Slide Number Placeholder 3">
            <a:extLst>
              <a:ext uri="{FF2B5EF4-FFF2-40B4-BE49-F238E27FC236}">
                <a16:creationId xmlns:a16="http://schemas.microsoft.com/office/drawing/2014/main" id="{D5C2FE8F-5B8B-4051-AB09-D865CE1D5077}"/>
              </a:ext>
            </a:extLst>
          </p:cNvPr>
          <p:cNvSpPr>
            <a:spLocks noGrp="1"/>
          </p:cNvSpPr>
          <p:nvPr>
            <p:ph type="sldNum" sz="quarter" idx="12"/>
          </p:nvPr>
        </p:nvSpPr>
        <p:spPr>
          <a:xfrm>
            <a:off x="8376559" y="6172200"/>
            <a:ext cx="767441" cy="685800"/>
          </a:xfrm>
        </p:spPr>
        <p:txBody>
          <a:bodyPr anchor="ctr">
            <a:noAutofit/>
          </a:bodyPr>
          <a:lstStyle/>
          <a:p>
            <a:fld id="{11F66CED-2B61-4DFE-9587-19755F43A1BB}" type="slidenum">
              <a:rPr lang="en-US" smtClean="0"/>
              <a:pPr/>
              <a:t>29</a:t>
            </a:fld>
            <a:endParaRPr lang="en-US" dirty="0"/>
          </a:p>
        </p:txBody>
      </p:sp>
    </p:spTree>
    <p:extLst>
      <p:ext uri="{BB962C8B-B14F-4D97-AF65-F5344CB8AC3E}">
        <p14:creationId xmlns:p14="http://schemas.microsoft.com/office/powerpoint/2010/main" val="11599441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276DC48-0ADB-44F4-92CC-4800CDACFFC1}"/>
              </a:ext>
            </a:extLst>
          </p:cNvPr>
          <p:cNvSpPr>
            <a:spLocks noGrp="1"/>
          </p:cNvSpPr>
          <p:nvPr>
            <p:ph type="ctrTitle"/>
          </p:nvPr>
        </p:nvSpPr>
        <p:spPr>
          <a:xfrm>
            <a:off x="457200" y="0"/>
            <a:ext cx="4724400" cy="4114800"/>
          </a:xfrm>
        </p:spPr>
        <p:txBody>
          <a:bodyPr>
            <a:normAutofit/>
          </a:bodyPr>
          <a:lstStyle/>
          <a:p>
            <a:r>
              <a:rPr lang="en-US" b="1" cap="none" dirty="0">
                <a:solidFill>
                  <a:srgbClr val="1E6083"/>
                </a:solidFill>
              </a:rPr>
              <a:t>What’s next </a:t>
            </a:r>
            <a:br>
              <a:rPr lang="en-US" b="1" cap="none" dirty="0">
                <a:solidFill>
                  <a:srgbClr val="1E6083"/>
                </a:solidFill>
              </a:rPr>
            </a:br>
            <a:r>
              <a:rPr lang="en-US" b="1" cap="none" dirty="0">
                <a:solidFill>
                  <a:srgbClr val="1E6083"/>
                </a:solidFill>
              </a:rPr>
              <a:t>for grantees </a:t>
            </a:r>
            <a:br>
              <a:rPr lang="en-US" b="1" cap="none" dirty="0">
                <a:solidFill>
                  <a:srgbClr val="1E6083"/>
                </a:solidFill>
              </a:rPr>
            </a:br>
            <a:r>
              <a:rPr lang="en-US" b="1" cap="none" dirty="0">
                <a:solidFill>
                  <a:srgbClr val="1E6083"/>
                </a:solidFill>
              </a:rPr>
              <a:t>and scholars?</a:t>
            </a:r>
          </a:p>
        </p:txBody>
      </p:sp>
    </p:spTree>
    <p:extLst>
      <p:ext uri="{BB962C8B-B14F-4D97-AF65-F5344CB8AC3E}">
        <p14:creationId xmlns:p14="http://schemas.microsoft.com/office/powerpoint/2010/main" val="71998577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044C02-C1BF-40DA-BEF8-CBED51762571}"/>
              </a:ext>
            </a:extLst>
          </p:cNvPr>
          <p:cNvSpPr>
            <a:spLocks noGrp="1"/>
          </p:cNvSpPr>
          <p:nvPr>
            <p:ph type="title"/>
          </p:nvPr>
        </p:nvSpPr>
        <p:spPr>
          <a:xfrm>
            <a:off x="304800" y="228600"/>
            <a:ext cx="8458200" cy="990600"/>
          </a:xfrm>
        </p:spPr>
        <p:txBody>
          <a:bodyPr>
            <a:normAutofit fontScale="90000"/>
          </a:bodyPr>
          <a:lstStyle/>
          <a:p>
            <a:r>
              <a:rPr lang="en-US" dirty="0"/>
              <a:t>Reminders Regarding Documentation</a:t>
            </a:r>
          </a:p>
        </p:txBody>
      </p:sp>
      <p:sp>
        <p:nvSpPr>
          <p:cNvPr id="3" name="Content Placeholder 2">
            <a:extLst>
              <a:ext uri="{FF2B5EF4-FFF2-40B4-BE49-F238E27FC236}">
                <a16:creationId xmlns:a16="http://schemas.microsoft.com/office/drawing/2014/main" id="{5DDF5118-6EFC-4F2F-8D86-D2420E95B29B}"/>
              </a:ext>
            </a:extLst>
          </p:cNvPr>
          <p:cNvSpPr>
            <a:spLocks noGrp="1"/>
          </p:cNvSpPr>
          <p:nvPr>
            <p:ph sz="quarter" idx="1"/>
          </p:nvPr>
        </p:nvSpPr>
        <p:spPr>
          <a:xfrm>
            <a:off x="304800" y="1371600"/>
            <a:ext cx="8153400" cy="4724400"/>
          </a:xfrm>
        </p:spPr>
        <p:txBody>
          <a:bodyPr>
            <a:normAutofit/>
          </a:bodyPr>
          <a:lstStyle/>
          <a:p>
            <a:r>
              <a:rPr lang="en-US" dirty="0"/>
              <a:t>For repayment referrals to be processed, PIMS </a:t>
            </a:r>
            <a:r>
              <a:rPr lang="en-US" b="1" dirty="0"/>
              <a:t>must</a:t>
            </a:r>
            <a:r>
              <a:rPr lang="en-US" dirty="0"/>
              <a:t> have the signed and completed Payback Agreement on file for scholar</a:t>
            </a:r>
          </a:p>
          <a:p>
            <a:r>
              <a:rPr lang="en-US" dirty="0"/>
              <a:t>Grantees are responsible for uploading these agreements to PIMS for each scholar</a:t>
            </a:r>
          </a:p>
          <a:p>
            <a:r>
              <a:rPr lang="en-US" dirty="0"/>
              <a:t>Dates, amount, grant number, etc. on the Exit Certification must match the information entered in PIMS</a:t>
            </a:r>
          </a:p>
        </p:txBody>
      </p:sp>
      <p:sp>
        <p:nvSpPr>
          <p:cNvPr id="5" name="Slide Number Placeholder 3">
            <a:extLst>
              <a:ext uri="{FF2B5EF4-FFF2-40B4-BE49-F238E27FC236}">
                <a16:creationId xmlns:a16="http://schemas.microsoft.com/office/drawing/2014/main" id="{A9D6FC68-6E7C-48CE-9106-F3857E12FBA3}"/>
              </a:ext>
            </a:extLst>
          </p:cNvPr>
          <p:cNvSpPr>
            <a:spLocks noGrp="1"/>
          </p:cNvSpPr>
          <p:nvPr>
            <p:ph type="sldNum" sz="quarter" idx="12"/>
          </p:nvPr>
        </p:nvSpPr>
        <p:spPr>
          <a:xfrm>
            <a:off x="8376559" y="6172200"/>
            <a:ext cx="767441" cy="685800"/>
          </a:xfrm>
        </p:spPr>
        <p:txBody>
          <a:bodyPr anchor="ctr">
            <a:noAutofit/>
          </a:bodyPr>
          <a:lstStyle/>
          <a:p>
            <a:fld id="{11F66CED-2B61-4DFE-9587-19755F43A1BB}" type="slidenum">
              <a:rPr lang="en-US" smtClean="0"/>
              <a:pPr/>
              <a:t>30</a:t>
            </a:fld>
            <a:endParaRPr lang="en-US" dirty="0"/>
          </a:p>
        </p:txBody>
      </p:sp>
    </p:spTree>
    <p:extLst>
      <p:ext uri="{BB962C8B-B14F-4D97-AF65-F5344CB8AC3E}">
        <p14:creationId xmlns:p14="http://schemas.microsoft.com/office/powerpoint/2010/main" val="101488666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Timeline</a:t>
            </a:r>
          </a:p>
        </p:txBody>
      </p:sp>
      <p:sp>
        <p:nvSpPr>
          <p:cNvPr id="5" name="Rectangle: Rounded Corners 4">
            <a:extLst>
              <a:ext uri="{FF2B5EF4-FFF2-40B4-BE49-F238E27FC236}">
                <a16:creationId xmlns:a16="http://schemas.microsoft.com/office/drawing/2014/main" id="{4B7DF698-6D42-4BFE-8010-66B6F631E2D7}"/>
              </a:ext>
            </a:extLst>
          </p:cNvPr>
          <p:cNvSpPr/>
          <p:nvPr/>
        </p:nvSpPr>
        <p:spPr>
          <a:xfrm>
            <a:off x="533400" y="1905000"/>
            <a:ext cx="7620000" cy="3048000"/>
          </a:xfrm>
          <a:prstGeom prst="roundRect">
            <a:avLst>
              <a:gd name="adj" fmla="val 0"/>
            </a:avLst>
          </a:prstGeom>
          <a:solidFill>
            <a:srgbClr val="BEE3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lang="en-US" sz="3200" dirty="0">
                <a:solidFill>
                  <a:schemeClr val="tx1"/>
                </a:solidFill>
              </a:rPr>
              <a:t>All Project Directors have access to PIMS</a:t>
            </a:r>
          </a:p>
          <a:p>
            <a:pPr marL="285750" indent="-285750">
              <a:buFont typeface="Arial" panose="020B0604020202020204" pitchFamily="34" charset="0"/>
              <a:buChar char="•"/>
            </a:pPr>
            <a:r>
              <a:rPr lang="en-US" sz="3200" dirty="0">
                <a:solidFill>
                  <a:schemeClr val="tx1"/>
                </a:solidFill>
              </a:rPr>
              <a:t>Scholars will be able to access PIMS in late November to enter employment information</a:t>
            </a:r>
          </a:p>
        </p:txBody>
      </p:sp>
      <p:sp>
        <p:nvSpPr>
          <p:cNvPr id="6" name="Slide Number Placeholder 3">
            <a:extLst>
              <a:ext uri="{FF2B5EF4-FFF2-40B4-BE49-F238E27FC236}">
                <a16:creationId xmlns:a16="http://schemas.microsoft.com/office/drawing/2014/main" id="{5578DD86-B0DF-46A8-8A4D-F0EE0C27B996}"/>
              </a:ext>
            </a:extLst>
          </p:cNvPr>
          <p:cNvSpPr>
            <a:spLocks noGrp="1"/>
          </p:cNvSpPr>
          <p:nvPr>
            <p:ph type="sldNum" sz="quarter" idx="12"/>
          </p:nvPr>
        </p:nvSpPr>
        <p:spPr>
          <a:xfrm>
            <a:off x="8376559" y="6172200"/>
            <a:ext cx="767441" cy="685800"/>
          </a:xfrm>
        </p:spPr>
        <p:txBody>
          <a:bodyPr anchor="ctr">
            <a:noAutofit/>
          </a:bodyPr>
          <a:lstStyle/>
          <a:p>
            <a:fld id="{11F66CED-2B61-4DFE-9587-19755F43A1BB}" type="slidenum">
              <a:rPr lang="en-US" smtClean="0"/>
              <a:pPr/>
              <a:t>31</a:t>
            </a:fld>
            <a:endParaRPr lang="en-US" dirty="0"/>
          </a:p>
        </p:txBody>
      </p:sp>
      <p:pic>
        <p:nvPicPr>
          <p:cNvPr id="7" name="Picture 6" descr="Timeline icon featuring a clock and an arrow, representing forward momentum">
            <a:extLst>
              <a:ext uri="{FF2B5EF4-FFF2-40B4-BE49-F238E27FC236}">
                <a16:creationId xmlns:a16="http://schemas.microsoft.com/office/drawing/2014/main" id="{17B98C5C-E21D-AE46-B502-F8FB9CB4F1D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70200" y="3429000"/>
            <a:ext cx="5283200" cy="1981200"/>
          </a:xfrm>
          <a:prstGeom prst="rect">
            <a:avLst/>
          </a:prstGeom>
        </p:spPr>
      </p:pic>
    </p:spTree>
    <p:extLst>
      <p:ext uri="{BB962C8B-B14F-4D97-AF65-F5344CB8AC3E}">
        <p14:creationId xmlns:p14="http://schemas.microsoft.com/office/powerpoint/2010/main" val="73447880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839200" cy="990600"/>
          </a:xfrm>
        </p:spPr>
        <p:txBody>
          <a:bodyPr>
            <a:normAutofit/>
          </a:bodyPr>
          <a:lstStyle/>
          <a:p>
            <a:r>
              <a:rPr lang="en-US" sz="4000" dirty="0"/>
              <a:t>Additional Resources</a:t>
            </a:r>
          </a:p>
        </p:txBody>
      </p:sp>
      <p:sp>
        <p:nvSpPr>
          <p:cNvPr id="4" name="Content Placeholder 3"/>
          <p:cNvSpPr>
            <a:spLocks noGrp="1"/>
          </p:cNvSpPr>
          <p:nvPr>
            <p:ph sz="quarter" idx="1"/>
          </p:nvPr>
        </p:nvSpPr>
        <p:spPr/>
        <p:txBody>
          <a:bodyPr>
            <a:normAutofit/>
          </a:bodyPr>
          <a:lstStyle/>
          <a:p>
            <a:r>
              <a:rPr lang="en-US" sz="3200" dirty="0"/>
              <a:t>PIMS Training and Resources: </a:t>
            </a:r>
            <a:r>
              <a:rPr lang="en-US" sz="3200" dirty="0">
                <a:hlinkClick r:id="rId3"/>
              </a:rPr>
              <a:t>https://pdp.ed.gov/RSA/Home/Training</a:t>
            </a:r>
            <a:endParaRPr lang="en-US" sz="3200" dirty="0"/>
          </a:p>
          <a:p>
            <a:endParaRPr lang="en-US" sz="3200" dirty="0"/>
          </a:p>
          <a:p>
            <a:r>
              <a:rPr lang="en-US" sz="3200" dirty="0"/>
              <a:t>FAQs: </a:t>
            </a:r>
            <a:r>
              <a:rPr lang="en-US" sz="3200" dirty="0">
                <a:hlinkClick r:id="rId4"/>
              </a:rPr>
              <a:t>https://pdp.ed.gov/RSA/Home/faq/</a:t>
            </a:r>
            <a:endParaRPr lang="en-US" dirty="0"/>
          </a:p>
          <a:p>
            <a:pPr marL="0" indent="0">
              <a:buNone/>
            </a:pPr>
            <a:endParaRPr lang="en-US" dirty="0"/>
          </a:p>
        </p:txBody>
      </p:sp>
      <p:sp>
        <p:nvSpPr>
          <p:cNvPr id="5" name="Slide Number Placeholder 3">
            <a:extLst>
              <a:ext uri="{FF2B5EF4-FFF2-40B4-BE49-F238E27FC236}">
                <a16:creationId xmlns:a16="http://schemas.microsoft.com/office/drawing/2014/main" id="{126E215D-30A3-41E6-B679-84BCDC412BEE}"/>
              </a:ext>
            </a:extLst>
          </p:cNvPr>
          <p:cNvSpPr>
            <a:spLocks noGrp="1"/>
          </p:cNvSpPr>
          <p:nvPr>
            <p:ph type="sldNum" sz="quarter" idx="12"/>
          </p:nvPr>
        </p:nvSpPr>
        <p:spPr>
          <a:xfrm>
            <a:off x="8376559" y="6172200"/>
            <a:ext cx="767441" cy="685800"/>
          </a:xfrm>
        </p:spPr>
        <p:txBody>
          <a:bodyPr anchor="ctr">
            <a:noAutofit/>
          </a:bodyPr>
          <a:lstStyle/>
          <a:p>
            <a:fld id="{11F66CED-2B61-4DFE-9587-19755F43A1BB}" type="slidenum">
              <a:rPr lang="en-US" smtClean="0"/>
              <a:pPr/>
              <a:t>32</a:t>
            </a:fld>
            <a:endParaRPr lang="en-US" dirty="0"/>
          </a:p>
        </p:txBody>
      </p:sp>
    </p:spTree>
    <p:extLst>
      <p:ext uri="{BB962C8B-B14F-4D97-AF65-F5344CB8AC3E}">
        <p14:creationId xmlns:p14="http://schemas.microsoft.com/office/powerpoint/2010/main" val="47239460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Contact Us</a:t>
            </a:r>
          </a:p>
        </p:txBody>
      </p:sp>
      <p:sp>
        <p:nvSpPr>
          <p:cNvPr id="3" name="Content Placeholder 2"/>
          <p:cNvSpPr>
            <a:spLocks noGrp="1"/>
          </p:cNvSpPr>
          <p:nvPr>
            <p:ph sz="quarter" idx="1"/>
          </p:nvPr>
        </p:nvSpPr>
        <p:spPr/>
        <p:txBody>
          <a:bodyPr>
            <a:normAutofit/>
          </a:bodyPr>
          <a:lstStyle/>
          <a:p>
            <a:pPr marL="0" indent="0">
              <a:buNone/>
            </a:pPr>
            <a:r>
              <a:rPr lang="en-US" sz="3200" dirty="0"/>
              <a:t>Email </a:t>
            </a:r>
            <a:r>
              <a:rPr lang="en-US" sz="3200" dirty="0">
                <a:hlinkClick r:id="rId3"/>
              </a:rPr>
              <a:t>RLTTHelpDesk@ed.gov</a:t>
            </a:r>
            <a:r>
              <a:rPr lang="en-US" sz="3200" dirty="0"/>
              <a:t> or call </a:t>
            </a:r>
          </a:p>
          <a:p>
            <a:pPr marL="0" indent="0">
              <a:buNone/>
            </a:pPr>
            <a:r>
              <a:rPr lang="en-US" sz="3200" dirty="0"/>
              <a:t>1-800-832-8142 with questions or comments</a:t>
            </a:r>
          </a:p>
          <a:p>
            <a:pPr marL="0" indent="0">
              <a:buNone/>
            </a:pPr>
            <a:endParaRPr lang="en-US" sz="3200" dirty="0"/>
          </a:p>
          <a:p>
            <a:pPr marL="0" indent="0">
              <a:buNone/>
            </a:pPr>
            <a:endParaRPr lang="en-US" sz="3200" dirty="0"/>
          </a:p>
        </p:txBody>
      </p:sp>
      <p:sp>
        <p:nvSpPr>
          <p:cNvPr id="7" name="Rectangle: Rounded Corners 5">
            <a:extLst>
              <a:ext uri="{FF2B5EF4-FFF2-40B4-BE49-F238E27FC236}">
                <a16:creationId xmlns:a16="http://schemas.microsoft.com/office/drawing/2014/main" id="{FF719656-688A-48C9-B87A-2A1D70124AC6}"/>
              </a:ext>
              <a:ext uri="{C183D7F6-B498-43B3-948B-1728B52AA6E4}">
                <adec:decorative xmlns:adec="http://schemas.microsoft.com/office/drawing/2017/decorative" xmlns="" val="1"/>
              </a:ext>
            </a:extLst>
          </p:cNvPr>
          <p:cNvSpPr/>
          <p:nvPr/>
        </p:nvSpPr>
        <p:spPr>
          <a:xfrm>
            <a:off x="457200" y="3540162"/>
            <a:ext cx="4953000" cy="1805492"/>
          </a:xfrm>
          <a:prstGeom prst="roundRect">
            <a:avLst>
              <a:gd name="adj" fmla="val 0"/>
            </a:avLst>
          </a:prstGeom>
          <a:solidFill>
            <a:srgbClr val="BEE3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tx1"/>
                </a:solidFill>
              </a:rPr>
              <a:t>The Help Desk is available Monday through Friday from 8am–8pm (Eastern Time)</a:t>
            </a:r>
          </a:p>
        </p:txBody>
      </p:sp>
      <p:sp>
        <p:nvSpPr>
          <p:cNvPr id="8" name="Slide Number Placeholder 3">
            <a:extLst>
              <a:ext uri="{FF2B5EF4-FFF2-40B4-BE49-F238E27FC236}">
                <a16:creationId xmlns:a16="http://schemas.microsoft.com/office/drawing/2014/main" id="{1D36F9DA-3616-42E4-9BAD-3DF0B43BD4D0}"/>
              </a:ext>
            </a:extLst>
          </p:cNvPr>
          <p:cNvSpPr>
            <a:spLocks noGrp="1"/>
          </p:cNvSpPr>
          <p:nvPr>
            <p:ph type="sldNum" sz="quarter" idx="12"/>
          </p:nvPr>
        </p:nvSpPr>
        <p:spPr>
          <a:xfrm>
            <a:off x="8376559" y="6172200"/>
            <a:ext cx="767441" cy="685800"/>
          </a:xfrm>
        </p:spPr>
        <p:txBody>
          <a:bodyPr anchor="ctr">
            <a:noAutofit/>
          </a:bodyPr>
          <a:lstStyle/>
          <a:p>
            <a:fld id="{11F66CED-2B61-4DFE-9587-19755F43A1BB}" type="slidenum">
              <a:rPr lang="en-US" smtClean="0"/>
              <a:pPr/>
              <a:t>33</a:t>
            </a:fld>
            <a:endParaRPr lang="en-US" dirty="0"/>
          </a:p>
        </p:txBody>
      </p:sp>
      <p:pic>
        <p:nvPicPr>
          <p:cNvPr id="6" name="Picture 5" descr="Help desk icon featuring a person at a laptop, providing information">
            <a:extLst>
              <a:ext uri="{FF2B5EF4-FFF2-40B4-BE49-F238E27FC236}">
                <a16:creationId xmlns:a16="http://schemas.microsoft.com/office/drawing/2014/main" id="{C49F7D1A-D722-D941-A577-25BE34E55CD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43600" y="2971800"/>
            <a:ext cx="2514600" cy="2514600"/>
          </a:xfrm>
          <a:prstGeom prst="rect">
            <a:avLst/>
          </a:prstGeom>
        </p:spPr>
      </p:pic>
    </p:spTree>
    <p:extLst>
      <p:ext uri="{BB962C8B-B14F-4D97-AF65-F5344CB8AC3E}">
        <p14:creationId xmlns:p14="http://schemas.microsoft.com/office/powerpoint/2010/main" val="6019607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0A437F-F5D3-4261-8855-6509059F463B}"/>
              </a:ext>
            </a:extLst>
          </p:cNvPr>
          <p:cNvSpPr>
            <a:spLocks noGrp="1"/>
          </p:cNvSpPr>
          <p:nvPr>
            <p:ph type="title"/>
          </p:nvPr>
        </p:nvSpPr>
        <p:spPr/>
        <p:txBody>
          <a:bodyPr>
            <a:normAutofit/>
          </a:bodyPr>
          <a:lstStyle/>
          <a:p>
            <a:r>
              <a:rPr lang="en-US" dirty="0" smtClean="0"/>
              <a:t>Update Since Launch of PIMS</a:t>
            </a:r>
            <a:endParaRPr lang="en-US" dirty="0"/>
          </a:p>
        </p:txBody>
      </p:sp>
      <p:sp>
        <p:nvSpPr>
          <p:cNvPr id="3" name="Content Placeholder 2">
            <a:extLst>
              <a:ext uri="{FF2B5EF4-FFF2-40B4-BE49-F238E27FC236}">
                <a16:creationId xmlns:a16="http://schemas.microsoft.com/office/drawing/2014/main" id="{F69BF7C6-DA21-4124-B45B-6A01992D68E4}"/>
              </a:ext>
            </a:extLst>
          </p:cNvPr>
          <p:cNvSpPr>
            <a:spLocks noGrp="1"/>
          </p:cNvSpPr>
          <p:nvPr>
            <p:ph sz="quarter" idx="1"/>
          </p:nvPr>
        </p:nvSpPr>
        <p:spPr/>
        <p:txBody>
          <a:bodyPr/>
          <a:lstStyle/>
          <a:p>
            <a:r>
              <a:rPr lang="en-US" dirty="0"/>
              <a:t>Provided access to 133 Project Directors to report on 275 grants starting in mid-August</a:t>
            </a:r>
          </a:p>
          <a:p>
            <a:r>
              <a:rPr lang="en-US" dirty="0"/>
              <a:t>Wrapping up grantee data collection now</a:t>
            </a:r>
          </a:p>
          <a:p>
            <a:pPr lvl="1"/>
            <a:r>
              <a:rPr lang="en-US" dirty="0" smtClean="0"/>
              <a:t>75</a:t>
            </a:r>
            <a:r>
              <a:rPr lang="en-US" dirty="0" smtClean="0"/>
              <a:t> </a:t>
            </a:r>
            <a:r>
              <a:rPr lang="en-US" dirty="0"/>
              <a:t>grants submitted all Scholar Records</a:t>
            </a:r>
          </a:p>
          <a:p>
            <a:pPr lvl="1"/>
            <a:r>
              <a:rPr lang="en-US" dirty="0" smtClean="0"/>
              <a:t>1,505</a:t>
            </a:r>
            <a:r>
              <a:rPr lang="en-US" dirty="0" smtClean="0"/>
              <a:t> </a:t>
            </a:r>
            <a:r>
              <a:rPr lang="en-US" dirty="0"/>
              <a:t>submitted records for scholars who are still enrolled or fulfilling their obligation</a:t>
            </a:r>
          </a:p>
          <a:p>
            <a:endParaRPr lang="en-US" dirty="0"/>
          </a:p>
          <a:p>
            <a:endParaRPr lang="en-US" dirty="0"/>
          </a:p>
          <a:p>
            <a:pPr lvl="1"/>
            <a:endParaRPr lang="en-US" dirty="0"/>
          </a:p>
        </p:txBody>
      </p:sp>
      <p:sp>
        <p:nvSpPr>
          <p:cNvPr id="5" name="Slide Number Placeholder 3">
            <a:extLst>
              <a:ext uri="{FF2B5EF4-FFF2-40B4-BE49-F238E27FC236}">
                <a16:creationId xmlns:a16="http://schemas.microsoft.com/office/drawing/2014/main" id="{F4019FEB-C13C-44FC-8B79-01843E8B3B62}"/>
              </a:ext>
            </a:extLst>
          </p:cNvPr>
          <p:cNvSpPr>
            <a:spLocks noGrp="1"/>
          </p:cNvSpPr>
          <p:nvPr>
            <p:ph type="sldNum" sz="quarter" idx="12"/>
          </p:nvPr>
        </p:nvSpPr>
        <p:spPr>
          <a:xfrm>
            <a:off x="8376559" y="6172200"/>
            <a:ext cx="767441" cy="685800"/>
          </a:xfrm>
        </p:spPr>
        <p:txBody>
          <a:bodyPr anchor="ctr">
            <a:noAutofit/>
          </a:bodyPr>
          <a:lstStyle/>
          <a:p>
            <a:fld id="{11F66CED-2B61-4DFE-9587-19755F43A1BB}" type="slidenum">
              <a:rPr lang="en-US" smtClean="0"/>
              <a:pPr/>
              <a:t>4</a:t>
            </a:fld>
            <a:endParaRPr lang="en-US" dirty="0"/>
          </a:p>
        </p:txBody>
      </p:sp>
    </p:spTree>
    <p:extLst>
      <p:ext uri="{BB962C8B-B14F-4D97-AF65-F5344CB8AC3E}">
        <p14:creationId xmlns:p14="http://schemas.microsoft.com/office/powerpoint/2010/main" val="15454291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D720A3-E5A0-45F7-A91A-F4628D367E48}"/>
              </a:ext>
            </a:extLst>
          </p:cNvPr>
          <p:cNvSpPr>
            <a:spLocks noGrp="1"/>
          </p:cNvSpPr>
          <p:nvPr>
            <p:ph type="title"/>
          </p:nvPr>
        </p:nvSpPr>
        <p:spPr/>
        <p:txBody>
          <a:bodyPr>
            <a:normAutofit/>
          </a:bodyPr>
          <a:lstStyle/>
          <a:p>
            <a:r>
              <a:rPr lang="en-US" dirty="0" smtClean="0"/>
              <a:t>Grante</a:t>
            </a:r>
            <a:r>
              <a:rPr lang="en-US" dirty="0" smtClean="0"/>
              <a:t>e Data Collection</a:t>
            </a:r>
            <a:endParaRPr lang="en-US" dirty="0"/>
          </a:p>
        </p:txBody>
      </p:sp>
      <p:sp>
        <p:nvSpPr>
          <p:cNvPr id="3" name="Content Placeholder 2">
            <a:extLst>
              <a:ext uri="{FF2B5EF4-FFF2-40B4-BE49-F238E27FC236}">
                <a16:creationId xmlns:a16="http://schemas.microsoft.com/office/drawing/2014/main" id="{C374FE73-F09B-45CC-A4B8-E1D161A9219F}"/>
              </a:ext>
            </a:extLst>
          </p:cNvPr>
          <p:cNvSpPr>
            <a:spLocks noGrp="1"/>
          </p:cNvSpPr>
          <p:nvPr>
            <p:ph sz="quarter" idx="1"/>
          </p:nvPr>
        </p:nvSpPr>
        <p:spPr/>
        <p:txBody>
          <a:bodyPr/>
          <a:lstStyle/>
          <a:p>
            <a:r>
              <a:rPr lang="en-US" dirty="0"/>
              <a:t>Grantees MUST submit records for all pending </a:t>
            </a:r>
            <a:r>
              <a:rPr lang="en-US" dirty="0" smtClean="0"/>
              <a:t>scholars by November 8th</a:t>
            </a:r>
            <a:endParaRPr lang="en-US" dirty="0"/>
          </a:p>
          <a:p>
            <a:r>
              <a:rPr lang="en-US" dirty="0"/>
              <a:t>PIMS monitors and follows up with grantees who do not submit data on time</a:t>
            </a:r>
          </a:p>
          <a:p>
            <a:r>
              <a:rPr lang="en-US" dirty="0"/>
              <a:t>PIMS refers grantees who do not report data on time to RSA</a:t>
            </a:r>
          </a:p>
          <a:p>
            <a:r>
              <a:rPr lang="en-US" b="1" dirty="0"/>
              <a:t>Regulations require on time data submission and not submitting data on time can jeopardize current or future funding</a:t>
            </a:r>
          </a:p>
        </p:txBody>
      </p:sp>
      <p:sp>
        <p:nvSpPr>
          <p:cNvPr id="5" name="Slide Number Placeholder 3">
            <a:extLst>
              <a:ext uri="{FF2B5EF4-FFF2-40B4-BE49-F238E27FC236}">
                <a16:creationId xmlns:a16="http://schemas.microsoft.com/office/drawing/2014/main" id="{458C55DA-FE7A-4C92-B72A-A9615404E558}"/>
              </a:ext>
            </a:extLst>
          </p:cNvPr>
          <p:cNvSpPr>
            <a:spLocks noGrp="1"/>
          </p:cNvSpPr>
          <p:nvPr>
            <p:ph type="sldNum" sz="quarter" idx="12"/>
          </p:nvPr>
        </p:nvSpPr>
        <p:spPr>
          <a:xfrm>
            <a:off x="8376559" y="6172200"/>
            <a:ext cx="767441" cy="685800"/>
          </a:xfrm>
        </p:spPr>
        <p:txBody>
          <a:bodyPr anchor="ctr">
            <a:noAutofit/>
          </a:bodyPr>
          <a:lstStyle/>
          <a:p>
            <a:fld id="{11F66CED-2B61-4DFE-9587-19755F43A1BB}" type="slidenum">
              <a:rPr lang="en-US" smtClean="0"/>
              <a:pPr/>
              <a:t>5</a:t>
            </a:fld>
            <a:endParaRPr lang="en-US" dirty="0"/>
          </a:p>
        </p:txBody>
      </p:sp>
    </p:spTree>
    <p:extLst>
      <p:ext uri="{BB962C8B-B14F-4D97-AF65-F5344CB8AC3E}">
        <p14:creationId xmlns:p14="http://schemas.microsoft.com/office/powerpoint/2010/main" val="7780958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Next Steps for Scholars</a:t>
            </a:r>
          </a:p>
        </p:txBody>
      </p:sp>
      <p:sp>
        <p:nvSpPr>
          <p:cNvPr id="11" name="Rectangle: Rounded Corners 10">
            <a:extLst>
              <a:ext uri="{FF2B5EF4-FFF2-40B4-BE49-F238E27FC236}">
                <a16:creationId xmlns:a16="http://schemas.microsoft.com/office/drawing/2014/main" id="{29FCDF72-4FBE-42CF-ABDC-A5C57F1DCC92}"/>
              </a:ext>
              <a:ext uri="{C183D7F6-B498-43B3-948B-1728B52AA6E4}">
                <adec:decorative xmlns:adec="http://schemas.microsoft.com/office/drawing/2017/decorative" xmlns="" val="1"/>
              </a:ext>
            </a:extLst>
          </p:cNvPr>
          <p:cNvSpPr/>
          <p:nvPr/>
        </p:nvSpPr>
        <p:spPr>
          <a:xfrm>
            <a:off x="381000" y="2228385"/>
            <a:ext cx="2667000" cy="3657600"/>
          </a:xfrm>
          <a:prstGeom prst="roundRect">
            <a:avLst>
              <a:gd name="adj" fmla="val 0"/>
            </a:avLst>
          </a:prstGeom>
          <a:solidFill>
            <a:srgbClr val="BEE3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Rounded Corners 11">
            <a:extLst>
              <a:ext uri="{FF2B5EF4-FFF2-40B4-BE49-F238E27FC236}">
                <a16:creationId xmlns:a16="http://schemas.microsoft.com/office/drawing/2014/main" id="{6D7A54A8-DEA2-4FDE-8AC3-318EBAD603FC}"/>
              </a:ext>
              <a:ext uri="{C183D7F6-B498-43B3-948B-1728B52AA6E4}">
                <adec:decorative xmlns:adec="http://schemas.microsoft.com/office/drawing/2017/decorative" xmlns="" val="1"/>
              </a:ext>
            </a:extLst>
          </p:cNvPr>
          <p:cNvSpPr/>
          <p:nvPr/>
        </p:nvSpPr>
        <p:spPr>
          <a:xfrm>
            <a:off x="3245004" y="2228385"/>
            <a:ext cx="2667000" cy="3657600"/>
          </a:xfrm>
          <a:prstGeom prst="roundRect">
            <a:avLst>
              <a:gd name="adj" fmla="val 0"/>
            </a:avLst>
          </a:prstGeom>
          <a:solidFill>
            <a:srgbClr val="BEE3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Rounded Corners 12">
            <a:extLst>
              <a:ext uri="{FF2B5EF4-FFF2-40B4-BE49-F238E27FC236}">
                <a16:creationId xmlns:a16="http://schemas.microsoft.com/office/drawing/2014/main" id="{F52951F3-BBB3-4D2F-9913-CD49A2329C5E}"/>
              </a:ext>
              <a:ext uri="{C183D7F6-B498-43B3-948B-1728B52AA6E4}">
                <adec:decorative xmlns:adec="http://schemas.microsoft.com/office/drawing/2017/decorative" xmlns="" val="1"/>
              </a:ext>
            </a:extLst>
          </p:cNvPr>
          <p:cNvSpPr/>
          <p:nvPr/>
        </p:nvSpPr>
        <p:spPr>
          <a:xfrm>
            <a:off x="6096000" y="2228385"/>
            <a:ext cx="2667000" cy="3657600"/>
          </a:xfrm>
          <a:prstGeom prst="roundRect">
            <a:avLst>
              <a:gd name="adj" fmla="val 0"/>
            </a:avLst>
          </a:prstGeom>
          <a:solidFill>
            <a:srgbClr val="BEE3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Rounded Corners 4">
            <a:extLst>
              <a:ext uri="{FF2B5EF4-FFF2-40B4-BE49-F238E27FC236}">
                <a16:creationId xmlns:a16="http://schemas.microsoft.com/office/drawing/2014/main" id="{5283F076-5DAE-4508-9AA0-80C75260F748}"/>
              </a:ext>
              <a:ext uri="{C183D7F6-B498-43B3-948B-1728B52AA6E4}">
                <adec:decorative xmlns:adec="http://schemas.microsoft.com/office/drawing/2017/decorative" xmlns="" val="1"/>
              </a:ext>
            </a:extLst>
          </p:cNvPr>
          <p:cNvSpPr/>
          <p:nvPr/>
        </p:nvSpPr>
        <p:spPr>
          <a:xfrm>
            <a:off x="381000" y="3581399"/>
            <a:ext cx="2667000" cy="2304583"/>
          </a:xfrm>
          <a:prstGeom prst="roundRect">
            <a:avLst>
              <a:gd name="adj" fmla="val 0"/>
            </a:avLst>
          </a:prstGeom>
          <a:solidFill>
            <a:srgbClr val="1A88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Rounded Corners 5">
            <a:extLst>
              <a:ext uri="{FF2B5EF4-FFF2-40B4-BE49-F238E27FC236}">
                <a16:creationId xmlns:a16="http://schemas.microsoft.com/office/drawing/2014/main" id="{249A2689-6900-4ACC-9922-7153E34D7E1C}"/>
              </a:ext>
              <a:ext uri="{C183D7F6-B498-43B3-948B-1728B52AA6E4}">
                <adec:decorative xmlns:adec="http://schemas.microsoft.com/office/drawing/2017/decorative" xmlns="" val="1"/>
              </a:ext>
            </a:extLst>
          </p:cNvPr>
          <p:cNvSpPr/>
          <p:nvPr/>
        </p:nvSpPr>
        <p:spPr>
          <a:xfrm>
            <a:off x="3245004" y="3581400"/>
            <a:ext cx="2667000" cy="2304582"/>
          </a:xfrm>
          <a:prstGeom prst="roundRect">
            <a:avLst>
              <a:gd name="adj" fmla="val 0"/>
            </a:avLst>
          </a:prstGeom>
          <a:solidFill>
            <a:srgbClr val="1A88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Rounded Corners 6">
            <a:extLst>
              <a:ext uri="{FF2B5EF4-FFF2-40B4-BE49-F238E27FC236}">
                <a16:creationId xmlns:a16="http://schemas.microsoft.com/office/drawing/2014/main" id="{C90B6167-3C36-4494-AE8A-89A201F26644}"/>
              </a:ext>
              <a:ext uri="{C183D7F6-B498-43B3-948B-1728B52AA6E4}">
                <adec:decorative xmlns:adec="http://schemas.microsoft.com/office/drawing/2017/decorative" xmlns="" val="1"/>
              </a:ext>
            </a:extLst>
          </p:cNvPr>
          <p:cNvSpPr/>
          <p:nvPr/>
        </p:nvSpPr>
        <p:spPr>
          <a:xfrm>
            <a:off x="6096000" y="3581399"/>
            <a:ext cx="2667000" cy="2314575"/>
          </a:xfrm>
          <a:prstGeom prst="roundRect">
            <a:avLst>
              <a:gd name="adj" fmla="val 0"/>
            </a:avLst>
          </a:prstGeom>
          <a:solidFill>
            <a:srgbClr val="1A88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EA7CA158-0FF8-425F-B8B9-06E092596AE4}"/>
              </a:ext>
            </a:extLst>
          </p:cNvPr>
          <p:cNvSpPr/>
          <p:nvPr/>
        </p:nvSpPr>
        <p:spPr>
          <a:xfrm>
            <a:off x="533400" y="3776008"/>
            <a:ext cx="2362200" cy="1323439"/>
          </a:xfrm>
          <a:prstGeom prst="rect">
            <a:avLst/>
          </a:prstGeom>
        </p:spPr>
        <p:txBody>
          <a:bodyPr wrap="square">
            <a:spAutoFit/>
          </a:bodyPr>
          <a:lstStyle/>
          <a:p>
            <a:pPr algn="ctr">
              <a:spcBef>
                <a:spcPts val="0"/>
              </a:spcBef>
            </a:pPr>
            <a:r>
              <a:rPr lang="en-US" sz="2000" dirty="0">
                <a:solidFill>
                  <a:schemeClr val="bg1"/>
                </a:solidFill>
                <a:latin typeface="+mj-lt"/>
              </a:rPr>
              <a:t>Scholars will review their contact and training information in the system</a:t>
            </a:r>
          </a:p>
        </p:txBody>
      </p:sp>
      <p:sp>
        <p:nvSpPr>
          <p:cNvPr id="9" name="Rectangle 8">
            <a:extLst>
              <a:ext uri="{FF2B5EF4-FFF2-40B4-BE49-F238E27FC236}">
                <a16:creationId xmlns:a16="http://schemas.microsoft.com/office/drawing/2014/main" id="{A7AFE6F8-5491-4CF5-8E46-ADC126BC1906}"/>
              </a:ext>
            </a:extLst>
          </p:cNvPr>
          <p:cNvSpPr/>
          <p:nvPr/>
        </p:nvSpPr>
        <p:spPr>
          <a:xfrm>
            <a:off x="3505200" y="3776008"/>
            <a:ext cx="2140104" cy="1323439"/>
          </a:xfrm>
          <a:prstGeom prst="rect">
            <a:avLst/>
          </a:prstGeom>
        </p:spPr>
        <p:txBody>
          <a:bodyPr wrap="square">
            <a:spAutoFit/>
          </a:bodyPr>
          <a:lstStyle/>
          <a:p>
            <a:pPr algn="ctr">
              <a:spcBef>
                <a:spcPts val="0"/>
              </a:spcBef>
            </a:pPr>
            <a:r>
              <a:rPr lang="en-US" sz="2000" dirty="0">
                <a:solidFill>
                  <a:schemeClr val="bg1"/>
                </a:solidFill>
                <a:latin typeface="+mj-lt"/>
              </a:rPr>
              <a:t>Scholars will submit employment data electronically</a:t>
            </a:r>
          </a:p>
        </p:txBody>
      </p:sp>
      <p:sp>
        <p:nvSpPr>
          <p:cNvPr id="10" name="Rectangle 9">
            <a:extLst>
              <a:ext uri="{FF2B5EF4-FFF2-40B4-BE49-F238E27FC236}">
                <a16:creationId xmlns:a16="http://schemas.microsoft.com/office/drawing/2014/main" id="{1C7B4B06-4C63-4B35-892C-CCBF65C70327}"/>
              </a:ext>
            </a:extLst>
          </p:cNvPr>
          <p:cNvSpPr/>
          <p:nvPr/>
        </p:nvSpPr>
        <p:spPr>
          <a:xfrm>
            <a:off x="6367347" y="3776008"/>
            <a:ext cx="2133600" cy="1938992"/>
          </a:xfrm>
          <a:prstGeom prst="rect">
            <a:avLst/>
          </a:prstGeom>
        </p:spPr>
        <p:txBody>
          <a:bodyPr wrap="square">
            <a:spAutoFit/>
          </a:bodyPr>
          <a:lstStyle/>
          <a:p>
            <a:pPr algn="ctr">
              <a:spcBef>
                <a:spcPts val="0"/>
              </a:spcBef>
            </a:pPr>
            <a:r>
              <a:rPr lang="en-US" sz="2000" dirty="0">
                <a:solidFill>
                  <a:schemeClr val="bg1"/>
                </a:solidFill>
                <a:latin typeface="+mj-lt"/>
              </a:rPr>
              <a:t>Grantees &amp; employers will approve &amp; verify employment information electronically</a:t>
            </a:r>
          </a:p>
        </p:txBody>
      </p:sp>
      <p:cxnSp>
        <p:nvCxnSpPr>
          <p:cNvPr id="15" name="Straight Connector 14">
            <a:extLst>
              <a:ext uri="{FF2B5EF4-FFF2-40B4-BE49-F238E27FC236}">
                <a16:creationId xmlns:a16="http://schemas.microsoft.com/office/drawing/2014/main" id="{6273A8BF-8F0F-47EF-B06E-842A782EB6BF}"/>
              </a:ext>
              <a:ext uri="{C183D7F6-B498-43B3-948B-1728B52AA6E4}">
                <adec:decorative xmlns:adec="http://schemas.microsoft.com/office/drawing/2017/decorative" xmlns="" val="1"/>
              </a:ext>
            </a:extLst>
          </p:cNvPr>
          <p:cNvCxnSpPr/>
          <p:nvPr/>
        </p:nvCxnSpPr>
        <p:spPr>
          <a:xfrm>
            <a:off x="304800" y="3581400"/>
            <a:ext cx="8605159"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sp>
        <p:nvSpPr>
          <p:cNvPr id="26" name="Slide Number Placeholder 3">
            <a:extLst>
              <a:ext uri="{FF2B5EF4-FFF2-40B4-BE49-F238E27FC236}">
                <a16:creationId xmlns:a16="http://schemas.microsoft.com/office/drawing/2014/main" id="{693B0BBD-FF2C-4F56-936F-CCE5E4BB473A}"/>
              </a:ext>
            </a:extLst>
          </p:cNvPr>
          <p:cNvSpPr>
            <a:spLocks noGrp="1"/>
          </p:cNvSpPr>
          <p:nvPr>
            <p:ph type="sldNum" sz="quarter" idx="12"/>
          </p:nvPr>
        </p:nvSpPr>
        <p:spPr>
          <a:xfrm>
            <a:off x="8376559" y="6172200"/>
            <a:ext cx="767441" cy="685800"/>
          </a:xfrm>
        </p:spPr>
        <p:txBody>
          <a:bodyPr anchor="ctr">
            <a:noAutofit/>
          </a:bodyPr>
          <a:lstStyle/>
          <a:p>
            <a:fld id="{11F66CED-2B61-4DFE-9587-19755F43A1BB}" type="slidenum">
              <a:rPr lang="en-US" smtClean="0"/>
              <a:pPr/>
              <a:t>6</a:t>
            </a:fld>
            <a:endParaRPr lang="en-US" dirty="0"/>
          </a:p>
        </p:txBody>
      </p:sp>
      <p:pic>
        <p:nvPicPr>
          <p:cNvPr id="14" name="Picture 13" descr="Verification icon featuring an open laptop and a maghnifying glass, inspecting the information on the screen">
            <a:extLst>
              <a:ext uri="{FF2B5EF4-FFF2-40B4-BE49-F238E27FC236}">
                <a16:creationId xmlns:a16="http://schemas.microsoft.com/office/drawing/2014/main" id="{CA78CB32-D2B9-7A4F-8294-36EA7CB06F3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0976" y="1803417"/>
            <a:ext cx="1524000" cy="1524000"/>
          </a:xfrm>
          <a:prstGeom prst="rect">
            <a:avLst/>
          </a:prstGeom>
        </p:spPr>
      </p:pic>
      <p:pic>
        <p:nvPicPr>
          <p:cNvPr id="17" name="Picture 16" descr="Icon representing electronic submittal, featuring a computer and the cloud, with arrows moving between them.">
            <a:extLst>
              <a:ext uri="{FF2B5EF4-FFF2-40B4-BE49-F238E27FC236}">
                <a16:creationId xmlns:a16="http://schemas.microsoft.com/office/drawing/2014/main" id="{71D77C96-846E-7843-A96D-2CADB0FA8C8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16504" y="1803417"/>
            <a:ext cx="1524000" cy="1524000"/>
          </a:xfrm>
          <a:prstGeom prst="rect">
            <a:avLst/>
          </a:prstGeom>
        </p:spPr>
      </p:pic>
      <p:pic>
        <p:nvPicPr>
          <p:cNvPr id="20" name="Picture 19" descr="Verification icon featuring an avatar and an information page, with a check mark.">
            <a:extLst>
              <a:ext uri="{FF2B5EF4-FFF2-40B4-BE49-F238E27FC236}">
                <a16:creationId xmlns:a16="http://schemas.microsoft.com/office/drawing/2014/main" id="{03CE1618-FF16-D549-A806-1A41BB249900}"/>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639024" y="1803417"/>
            <a:ext cx="1524000" cy="1524000"/>
          </a:xfrm>
          <a:prstGeom prst="rect">
            <a:avLst/>
          </a:prstGeom>
        </p:spPr>
      </p:pic>
    </p:spTree>
    <p:extLst>
      <p:ext uri="{BB962C8B-B14F-4D97-AF65-F5344CB8AC3E}">
        <p14:creationId xmlns:p14="http://schemas.microsoft.com/office/powerpoint/2010/main" val="180834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2AF8D-7BBB-42BC-9A7E-F095E4741F3C}"/>
              </a:ext>
            </a:extLst>
          </p:cNvPr>
          <p:cNvSpPr>
            <a:spLocks noGrp="1"/>
          </p:cNvSpPr>
          <p:nvPr>
            <p:ph type="title"/>
          </p:nvPr>
        </p:nvSpPr>
        <p:spPr/>
        <p:txBody>
          <a:bodyPr/>
          <a:lstStyle/>
          <a:p>
            <a:r>
              <a:rPr lang="en-US" dirty="0"/>
              <a:t>Scholar Launch</a:t>
            </a:r>
          </a:p>
        </p:txBody>
      </p:sp>
      <p:sp>
        <p:nvSpPr>
          <p:cNvPr id="3" name="Content Placeholder 2">
            <a:extLst>
              <a:ext uri="{FF2B5EF4-FFF2-40B4-BE49-F238E27FC236}">
                <a16:creationId xmlns:a16="http://schemas.microsoft.com/office/drawing/2014/main" id="{6FD5BD6A-80D1-4E0A-8649-B32AD063D5D4}"/>
              </a:ext>
            </a:extLst>
          </p:cNvPr>
          <p:cNvSpPr>
            <a:spLocks noGrp="1"/>
          </p:cNvSpPr>
          <p:nvPr>
            <p:ph sz="quarter" idx="1"/>
          </p:nvPr>
        </p:nvSpPr>
        <p:spPr/>
        <p:txBody>
          <a:bodyPr/>
          <a:lstStyle/>
          <a:p>
            <a:r>
              <a:rPr lang="en-US" dirty="0"/>
              <a:t>PIMS will email </a:t>
            </a:r>
            <a:r>
              <a:rPr lang="en-US" dirty="0" smtClean="0"/>
              <a:t>scholars </a:t>
            </a:r>
            <a:r>
              <a:rPr lang="en-US" dirty="0"/>
              <a:t>with submitted records who are still enrolled or completing their service obligation </a:t>
            </a:r>
          </a:p>
          <a:p>
            <a:pPr lvl="1"/>
            <a:r>
              <a:rPr lang="en-US" dirty="0"/>
              <a:t>Instructions for accessing the system</a:t>
            </a:r>
          </a:p>
          <a:p>
            <a:pPr lvl="1"/>
            <a:r>
              <a:rPr lang="en-US" dirty="0"/>
              <a:t>Link to a recorded training</a:t>
            </a:r>
          </a:p>
          <a:p>
            <a:pPr lvl="1"/>
            <a:r>
              <a:rPr lang="en-US" dirty="0"/>
              <a:t>Help Desk contact information</a:t>
            </a:r>
          </a:p>
          <a:p>
            <a:r>
              <a:rPr lang="en-US" dirty="0"/>
              <a:t>Groups of scholars will be given access to PIMS every few weeks starting </a:t>
            </a:r>
            <a:r>
              <a:rPr lang="en-US" dirty="0" smtClean="0"/>
              <a:t>week of November 18th</a:t>
            </a:r>
            <a:endParaRPr lang="en-US" dirty="0"/>
          </a:p>
        </p:txBody>
      </p:sp>
      <p:sp>
        <p:nvSpPr>
          <p:cNvPr id="5" name="Slide Number Placeholder 3">
            <a:extLst>
              <a:ext uri="{FF2B5EF4-FFF2-40B4-BE49-F238E27FC236}">
                <a16:creationId xmlns:a16="http://schemas.microsoft.com/office/drawing/2014/main" id="{4831F700-5859-4507-9980-4496FE78D8CB}"/>
              </a:ext>
            </a:extLst>
          </p:cNvPr>
          <p:cNvSpPr>
            <a:spLocks noGrp="1"/>
          </p:cNvSpPr>
          <p:nvPr>
            <p:ph type="sldNum" sz="quarter" idx="12"/>
          </p:nvPr>
        </p:nvSpPr>
        <p:spPr>
          <a:xfrm>
            <a:off x="8376559" y="6172200"/>
            <a:ext cx="767441" cy="685800"/>
          </a:xfrm>
        </p:spPr>
        <p:txBody>
          <a:bodyPr anchor="ctr">
            <a:noAutofit/>
          </a:bodyPr>
          <a:lstStyle/>
          <a:p>
            <a:fld id="{11F66CED-2B61-4DFE-9587-19755F43A1BB}" type="slidenum">
              <a:rPr lang="en-US" smtClean="0"/>
              <a:pPr/>
              <a:t>7</a:t>
            </a:fld>
            <a:endParaRPr lang="en-US" dirty="0"/>
          </a:p>
        </p:txBody>
      </p:sp>
    </p:spTree>
    <p:extLst>
      <p:ext uri="{BB962C8B-B14F-4D97-AF65-F5344CB8AC3E}">
        <p14:creationId xmlns:p14="http://schemas.microsoft.com/office/powerpoint/2010/main" val="27212911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799" y="228600"/>
            <a:ext cx="8605159" cy="990600"/>
          </a:xfrm>
        </p:spPr>
        <p:txBody>
          <a:bodyPr>
            <a:noAutofit/>
          </a:bodyPr>
          <a:lstStyle/>
          <a:p>
            <a:r>
              <a:rPr lang="en-US" sz="4000" dirty="0"/>
              <a:t>Scholar Responsibilities</a:t>
            </a:r>
          </a:p>
        </p:txBody>
      </p:sp>
      <p:sp>
        <p:nvSpPr>
          <p:cNvPr id="3" name="Content Placeholder 2"/>
          <p:cNvSpPr>
            <a:spLocks noGrp="1"/>
          </p:cNvSpPr>
          <p:nvPr>
            <p:ph sz="quarter" idx="1"/>
          </p:nvPr>
        </p:nvSpPr>
        <p:spPr>
          <a:xfrm>
            <a:off x="304800" y="1485040"/>
            <a:ext cx="8432132" cy="4533039"/>
          </a:xfrm>
        </p:spPr>
        <p:txBody>
          <a:bodyPr>
            <a:normAutofit/>
          </a:bodyPr>
          <a:lstStyle/>
          <a:p>
            <a:r>
              <a:rPr lang="en-US" sz="2400" dirty="0"/>
              <a:t>Scholars will submit their employment directly through PIMS for grantee review and employer verification</a:t>
            </a:r>
          </a:p>
          <a:p>
            <a:r>
              <a:rPr lang="en-US" sz="2400" dirty="0"/>
              <a:t>Scholars will only receive credit for eligible employment positions approved by the Project Director and verified by their employer</a:t>
            </a:r>
          </a:p>
        </p:txBody>
      </p:sp>
      <p:sp>
        <p:nvSpPr>
          <p:cNvPr id="5" name="Rectangle: Rounded Corners 4">
            <a:extLst>
              <a:ext uri="{FF2B5EF4-FFF2-40B4-BE49-F238E27FC236}">
                <a16:creationId xmlns:a16="http://schemas.microsoft.com/office/drawing/2014/main" id="{D9A81850-6872-4486-A31C-A5F58303B8C3}"/>
              </a:ext>
              <a:ext uri="{C183D7F6-B498-43B3-948B-1728B52AA6E4}">
                <adec:decorative xmlns:adec="http://schemas.microsoft.com/office/drawing/2017/decorative" xmlns="" val="1"/>
              </a:ext>
            </a:extLst>
          </p:cNvPr>
          <p:cNvSpPr/>
          <p:nvPr/>
        </p:nvSpPr>
        <p:spPr>
          <a:xfrm>
            <a:off x="285833" y="3710036"/>
            <a:ext cx="8553367" cy="2122258"/>
          </a:xfrm>
          <a:prstGeom prst="roundRect">
            <a:avLst>
              <a:gd name="adj" fmla="val 0"/>
            </a:avLst>
          </a:prstGeom>
          <a:solidFill>
            <a:srgbClr val="BEE3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6" name="Content Placeholder 3">
            <a:extLst>
              <a:ext uri="{FF2B5EF4-FFF2-40B4-BE49-F238E27FC236}">
                <a16:creationId xmlns:a16="http://schemas.microsoft.com/office/drawing/2014/main" id="{B091D42F-8E72-459B-8419-4B09BBBD9EBD}"/>
              </a:ext>
            </a:extLst>
          </p:cNvPr>
          <p:cNvSpPr txBox="1">
            <a:spLocks/>
          </p:cNvSpPr>
          <p:nvPr/>
        </p:nvSpPr>
        <p:spPr>
          <a:xfrm>
            <a:off x="304800" y="3738611"/>
            <a:ext cx="8432132" cy="2279468"/>
          </a:xfrm>
          <a:prstGeom prst="rect">
            <a:avLst/>
          </a:prstGeom>
        </p:spPr>
        <p:txBody>
          <a:bodyPr vert="horz">
            <a:noAutofit/>
          </a:bodyPr>
          <a:lstStyle>
            <a:lvl1pPr marL="320040" indent="-320040" algn="l" rtl="0" eaLnBrk="1" latinLnBrk="0" hangingPunct="1">
              <a:spcBef>
                <a:spcPts val="700"/>
              </a:spcBef>
              <a:buClr>
                <a:srgbClr val="243352"/>
              </a:buClr>
              <a:buSzPct val="100000"/>
              <a:buFont typeface="Arial" panose="020B0604020202020204" pitchFamily="34" charset="0"/>
              <a:buChar char="•"/>
              <a:defRPr kumimoji="0" sz="2900" kern="1200">
                <a:solidFill>
                  <a:schemeClr val="tx1"/>
                </a:solidFill>
                <a:latin typeface="+mn-lt"/>
                <a:ea typeface="+mn-ea"/>
                <a:cs typeface="+mn-cs"/>
              </a:defRPr>
            </a:lvl1pPr>
            <a:lvl2pPr marL="640080" indent="-274320" algn="l" rtl="0" eaLnBrk="1" latinLnBrk="0" hangingPunct="1">
              <a:spcBef>
                <a:spcPts val="550"/>
              </a:spcBef>
              <a:buClr>
                <a:srgbClr val="1A88AD"/>
              </a:buClr>
              <a:buSzPct val="80000"/>
              <a:buFont typeface="Arial" panose="020B0604020202020204" pitchFamily="34" charset="0"/>
              <a:buChar char="•"/>
              <a:defRPr kumimoji="0" sz="2600" kern="1200">
                <a:solidFill>
                  <a:schemeClr val="tx1"/>
                </a:solidFill>
                <a:latin typeface="+mn-lt"/>
                <a:ea typeface="+mn-ea"/>
                <a:cs typeface="+mn-cs"/>
              </a:defRPr>
            </a:lvl2pPr>
            <a:lvl3pPr marL="914400" indent="-228600" algn="l" rtl="0" eaLnBrk="1" latinLnBrk="0" hangingPunct="1">
              <a:spcBef>
                <a:spcPts val="500"/>
              </a:spcBef>
              <a:buClr>
                <a:srgbClr val="4ABCE4"/>
              </a:buClr>
              <a:buSzPct val="75000"/>
              <a:buFont typeface="Wingdings" panose="05000000000000000000" pitchFamily="2" charset="2"/>
              <a:buChar char="§"/>
              <a:defRPr kumimoji="0" sz="2300" kern="1200">
                <a:solidFill>
                  <a:schemeClr val="tx1"/>
                </a:solidFill>
                <a:latin typeface="+mn-lt"/>
                <a:ea typeface="+mn-ea"/>
                <a:cs typeface="+mn-cs"/>
              </a:defRPr>
            </a:lvl3pPr>
            <a:lvl4pPr marL="1371600" indent="-228600" algn="l" rtl="0" eaLnBrk="1" latinLnBrk="0" hangingPunct="1">
              <a:spcBef>
                <a:spcPts val="400"/>
              </a:spcBef>
              <a:buClr>
                <a:srgbClr val="87D2ED"/>
              </a:buClr>
              <a:buSzPct val="75000"/>
              <a:buFont typeface="Wingdings" panose="05000000000000000000" pitchFamily="2" charset="2"/>
              <a:buChar char="§"/>
              <a:defRPr kumimoji="0" sz="2000" kern="1200">
                <a:solidFill>
                  <a:schemeClr val="tx1"/>
                </a:solidFill>
                <a:latin typeface="+mn-lt"/>
                <a:ea typeface="+mn-ea"/>
                <a:cs typeface="+mn-cs"/>
              </a:defRPr>
            </a:lvl4pPr>
            <a:lvl5pPr marL="1828800" indent="-228600" algn="l" rtl="0" eaLnBrk="1" latinLnBrk="0" hangingPunct="1">
              <a:spcBef>
                <a:spcPts val="400"/>
              </a:spcBef>
              <a:buClr>
                <a:srgbClr val="243352"/>
              </a:buClr>
              <a:buSzPct val="50000"/>
              <a:buFont typeface="Arial" panose="020B0604020202020204" pitchFamily="34" charset="0"/>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r>
              <a:rPr lang="en-US" sz="2400" dirty="0"/>
              <a:t>Scholars will not receive credit for any eligible employment positions held prior to their completion/exit from the program</a:t>
            </a:r>
          </a:p>
          <a:p>
            <a:r>
              <a:rPr lang="en-US" sz="2400" dirty="0"/>
              <a:t>Scholars are responsible for ensuring employers respond to the system-generated email requesting employer verification of reported employment</a:t>
            </a:r>
          </a:p>
        </p:txBody>
      </p:sp>
      <p:sp>
        <p:nvSpPr>
          <p:cNvPr id="7" name="Slide Number Placeholder 3">
            <a:extLst>
              <a:ext uri="{FF2B5EF4-FFF2-40B4-BE49-F238E27FC236}">
                <a16:creationId xmlns:a16="http://schemas.microsoft.com/office/drawing/2014/main" id="{FD89FB35-3C27-41F8-B000-E9494364011C}"/>
              </a:ext>
            </a:extLst>
          </p:cNvPr>
          <p:cNvSpPr>
            <a:spLocks noGrp="1"/>
          </p:cNvSpPr>
          <p:nvPr>
            <p:ph type="sldNum" sz="quarter" idx="12"/>
          </p:nvPr>
        </p:nvSpPr>
        <p:spPr>
          <a:xfrm>
            <a:off x="8376559" y="6172200"/>
            <a:ext cx="767441" cy="685800"/>
          </a:xfrm>
        </p:spPr>
        <p:txBody>
          <a:bodyPr anchor="ctr">
            <a:noAutofit/>
          </a:bodyPr>
          <a:lstStyle/>
          <a:p>
            <a:fld id="{11F66CED-2B61-4DFE-9587-19755F43A1BB}" type="slidenum">
              <a:rPr lang="en-US" smtClean="0"/>
              <a:pPr/>
              <a:t>8</a:t>
            </a:fld>
            <a:endParaRPr lang="en-US" dirty="0"/>
          </a:p>
        </p:txBody>
      </p:sp>
    </p:spTree>
    <p:extLst>
      <p:ext uri="{BB962C8B-B14F-4D97-AF65-F5344CB8AC3E}">
        <p14:creationId xmlns:p14="http://schemas.microsoft.com/office/powerpoint/2010/main" val="10317969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5175" cy="990600"/>
          </a:xfrm>
        </p:spPr>
        <p:txBody>
          <a:bodyPr>
            <a:noAutofit/>
          </a:bodyPr>
          <a:lstStyle/>
          <a:p>
            <a:pPr>
              <a:defRPr/>
            </a:pPr>
            <a:r>
              <a:rPr lang="en-US" sz="4000" dirty="0"/>
              <a:t>Scholar Responsibilities (cont.)</a:t>
            </a:r>
          </a:p>
        </p:txBody>
      </p:sp>
      <p:sp>
        <p:nvSpPr>
          <p:cNvPr id="11" name="Rectangle: Rounded Corners 10">
            <a:extLst>
              <a:ext uri="{FF2B5EF4-FFF2-40B4-BE49-F238E27FC236}">
                <a16:creationId xmlns:a16="http://schemas.microsoft.com/office/drawing/2014/main" id="{052D807D-EB9E-456A-B2D9-AA00EB4FECF4}"/>
              </a:ext>
              <a:ext uri="{C183D7F6-B498-43B3-948B-1728B52AA6E4}">
                <adec:decorative xmlns:adec="http://schemas.microsoft.com/office/drawing/2017/decorative" xmlns="" val="1"/>
              </a:ext>
            </a:extLst>
          </p:cNvPr>
          <p:cNvSpPr/>
          <p:nvPr/>
        </p:nvSpPr>
        <p:spPr>
          <a:xfrm>
            <a:off x="284560" y="1371601"/>
            <a:ext cx="7868840" cy="50304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buFont typeface="Arial" panose="020B0604020202020204" pitchFamily="34" charset="0"/>
              <a:buChar char="•"/>
            </a:pPr>
            <a:r>
              <a:rPr lang="en-US" altLang="en-US" sz="3200" dirty="0">
                <a:solidFill>
                  <a:schemeClr val="tx1"/>
                </a:solidFill>
              </a:rPr>
              <a:t>Scholars will submit requests for deferrals and waivers* and upload supporting documentation in PIMS</a:t>
            </a:r>
          </a:p>
          <a:p>
            <a:pPr marL="457200" indent="-457200">
              <a:buFont typeface="Arial" panose="020B0604020202020204" pitchFamily="34" charset="0"/>
              <a:buChar char="•"/>
            </a:pPr>
            <a:r>
              <a:rPr lang="en-US" altLang="en-US" sz="3200" dirty="0">
                <a:solidFill>
                  <a:schemeClr val="tx1"/>
                </a:solidFill>
              </a:rPr>
              <a:t>For deferrals, scholars will need </a:t>
            </a:r>
            <a:br>
              <a:rPr lang="en-US" altLang="en-US" sz="3200" dirty="0">
                <a:solidFill>
                  <a:schemeClr val="tx1"/>
                </a:solidFill>
              </a:rPr>
            </a:br>
            <a:r>
              <a:rPr lang="en-US" altLang="en-US" sz="3200" dirty="0">
                <a:solidFill>
                  <a:schemeClr val="tx1"/>
                </a:solidFill>
              </a:rPr>
              <a:t>to upload updated enrollment </a:t>
            </a:r>
            <a:br>
              <a:rPr lang="en-US" altLang="en-US" sz="3200" dirty="0">
                <a:solidFill>
                  <a:schemeClr val="tx1"/>
                </a:solidFill>
              </a:rPr>
            </a:br>
            <a:r>
              <a:rPr lang="en-US" altLang="en-US" sz="3200" dirty="0">
                <a:solidFill>
                  <a:schemeClr val="tx1"/>
                </a:solidFill>
              </a:rPr>
              <a:t>information annually</a:t>
            </a:r>
          </a:p>
          <a:p>
            <a:endParaRPr lang="en-US" altLang="en-US" sz="3200" dirty="0">
              <a:solidFill>
                <a:schemeClr val="tx1"/>
              </a:solidFill>
            </a:endParaRPr>
          </a:p>
          <a:p>
            <a:r>
              <a:rPr lang="en-US" sz="3200" dirty="0">
                <a:solidFill>
                  <a:schemeClr val="tx1"/>
                </a:solidFill>
              </a:rPr>
              <a:t>*</a:t>
            </a:r>
            <a:r>
              <a:rPr lang="en-US" dirty="0">
                <a:solidFill>
                  <a:schemeClr val="tx1"/>
                </a:solidFill>
              </a:rPr>
              <a:t>Grantees should report to PIMS if they have knowledge that scholars </a:t>
            </a:r>
          </a:p>
          <a:p>
            <a:r>
              <a:rPr lang="en-US" dirty="0">
                <a:solidFill>
                  <a:schemeClr val="tx1"/>
                </a:solidFill>
              </a:rPr>
              <a:t>are deceased or severely ill. </a:t>
            </a:r>
            <a:r>
              <a:rPr lang="en-US" dirty="0">
                <a:solidFill>
                  <a:schemeClr val="tx1"/>
                </a:solidFill>
              </a:rPr>
              <a:t>Grantees will be asked to obtain the death certificate for deceased scholars or other verification documentation necessary to process an exception or medical waiver.</a:t>
            </a:r>
          </a:p>
          <a:p>
            <a:endParaRPr lang="en-US" sz="3200" dirty="0">
              <a:solidFill>
                <a:schemeClr val="tx1"/>
              </a:solidFill>
            </a:endParaRPr>
          </a:p>
        </p:txBody>
      </p:sp>
      <p:sp>
        <p:nvSpPr>
          <p:cNvPr id="6" name="Slide Number Placeholder 3">
            <a:extLst>
              <a:ext uri="{FF2B5EF4-FFF2-40B4-BE49-F238E27FC236}">
                <a16:creationId xmlns:a16="http://schemas.microsoft.com/office/drawing/2014/main" id="{0E4801DD-46B1-404A-BAD4-75A2242A90E6}"/>
              </a:ext>
            </a:extLst>
          </p:cNvPr>
          <p:cNvSpPr>
            <a:spLocks noGrp="1"/>
          </p:cNvSpPr>
          <p:nvPr>
            <p:ph type="sldNum" sz="quarter" idx="12"/>
          </p:nvPr>
        </p:nvSpPr>
        <p:spPr>
          <a:xfrm>
            <a:off x="8376559" y="6172200"/>
            <a:ext cx="767441" cy="685800"/>
          </a:xfrm>
        </p:spPr>
        <p:txBody>
          <a:bodyPr anchor="ctr">
            <a:noAutofit/>
          </a:bodyPr>
          <a:lstStyle/>
          <a:p>
            <a:fld id="{11F66CED-2B61-4DFE-9587-19755F43A1BB}" type="slidenum">
              <a:rPr lang="en-US" smtClean="0"/>
              <a:pPr/>
              <a:t>9</a:t>
            </a:fld>
            <a:endParaRPr lang="en-US" dirty="0"/>
          </a:p>
        </p:txBody>
      </p:sp>
      <p:pic>
        <p:nvPicPr>
          <p:cNvPr id="4" name="Picture 3" descr="Icon of a person at a laptop, with a checklist representing fulfilled responsibilities.">
            <a:extLst>
              <a:ext uri="{FF2B5EF4-FFF2-40B4-BE49-F238E27FC236}">
                <a16:creationId xmlns:a16="http://schemas.microsoft.com/office/drawing/2014/main" id="{12040439-5580-604F-836F-8511A592FF6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00800" y="2400300"/>
            <a:ext cx="2476500" cy="2476500"/>
          </a:xfrm>
          <a:prstGeom prst="rect">
            <a:avLst/>
          </a:prstGeom>
        </p:spPr>
      </p:pic>
    </p:spTree>
    <p:extLst>
      <p:ext uri="{BB962C8B-B14F-4D97-AF65-F5344CB8AC3E}">
        <p14:creationId xmlns:p14="http://schemas.microsoft.com/office/powerpoint/2010/main" val="1435323190"/>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Angl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23126</TotalTime>
  <Words>1443</Words>
  <Application>Microsoft Office PowerPoint</Application>
  <PresentationFormat>On-screen Show (4:3)</PresentationFormat>
  <Paragraphs>191</Paragraphs>
  <Slides>33</Slides>
  <Notes>21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33</vt:i4>
      </vt:variant>
    </vt:vector>
  </HeadingPairs>
  <TitlesOfParts>
    <vt:vector size="40" baseType="lpstr">
      <vt:lpstr>Arial</vt:lpstr>
      <vt:lpstr>Calibri</vt:lpstr>
      <vt:lpstr>Franklin Gothic Book</vt:lpstr>
      <vt:lpstr>Franklin Gothic Medium</vt:lpstr>
      <vt:lpstr>Wingdings</vt:lpstr>
      <vt:lpstr>Wingdings 2</vt:lpstr>
      <vt:lpstr>Median</vt:lpstr>
      <vt:lpstr>Payback Information Management System (PIMS): What’s Next? </vt:lpstr>
      <vt:lpstr>Agenda </vt:lpstr>
      <vt:lpstr>What’s next  for grantees  and scholars?</vt:lpstr>
      <vt:lpstr>Update Since Launch of PIMS</vt:lpstr>
      <vt:lpstr>Grantee Data Collection</vt:lpstr>
      <vt:lpstr>Next Steps for Scholars</vt:lpstr>
      <vt:lpstr>Scholar Launch</vt:lpstr>
      <vt:lpstr>Scholar Responsibilities</vt:lpstr>
      <vt:lpstr>Scholar Responsibilities (cont.)</vt:lpstr>
      <vt:lpstr>What Can Grantees Do to Help Prepare Scholars?</vt:lpstr>
      <vt:lpstr>Grantee Review of Scholar Employment</vt:lpstr>
      <vt:lpstr>Grantee Responsibilities in PIMS: Ongoing Actions </vt:lpstr>
      <vt:lpstr>Grantee Responsibilities in PIMS: Ongoing Actions (cont.)</vt:lpstr>
      <vt:lpstr>Grantee Ongoing Scholar Reporting</vt:lpstr>
      <vt:lpstr>PIMS: Live Demonstration</vt:lpstr>
      <vt:lpstr>Top 10 Things You Need  to Know  About PIMS</vt:lpstr>
      <vt:lpstr>#10 — Secondary Users are Great!</vt:lpstr>
      <vt:lpstr># 9 — Emails from RLTTHelpDesk@ed.gov Should Always Be Read</vt:lpstr>
      <vt:lpstr>#8 — MFA is Required</vt:lpstr>
      <vt:lpstr>#7 — Ask Scholars for a Non-University Email for PIMS</vt:lpstr>
      <vt:lpstr>#6 — Reminder to Scholars</vt:lpstr>
      <vt:lpstr>#5 — Responses to Section F Questions 4, 5 and 6 Must be Consistent</vt:lpstr>
      <vt:lpstr>#4 — Resetting Your Password</vt:lpstr>
      <vt:lpstr>#3 — Repayment, Deferral and Waiver Referrals/Requests are Processed by PIMS</vt:lpstr>
      <vt:lpstr> #2 — Completed and Signed Agreements are Required! </vt:lpstr>
      <vt:lpstr>#1 — When to Update in PIMS</vt:lpstr>
      <vt:lpstr>Reminders  &amp; Resources</vt:lpstr>
      <vt:lpstr>Service Obligation Reminders</vt:lpstr>
      <vt:lpstr>Service Obligation Reminders (cont.)</vt:lpstr>
      <vt:lpstr>Reminders Regarding Documentation</vt:lpstr>
      <vt:lpstr>Timeline</vt:lpstr>
      <vt:lpstr>Additional Resources</vt:lpstr>
      <vt:lpstr>Contact Us</vt:lpstr>
    </vt:vector>
  </TitlesOfParts>
  <Company>Westat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Personnel Development Program Scholar Data Report: Using the Data to Improve Program Performance</dc:title>
  <dc:creator>schroll_k</dc:creator>
  <cp:lastModifiedBy>Amy Bitterman</cp:lastModifiedBy>
  <cp:revision>554</cp:revision>
  <cp:lastPrinted>2013-07-15T00:32:34Z</cp:lastPrinted>
  <dcterms:created xsi:type="dcterms:W3CDTF">2011-06-24T15:29:44Z</dcterms:created>
  <dcterms:modified xsi:type="dcterms:W3CDTF">2019-11-04T14:52:31Z</dcterms:modified>
</cp:coreProperties>
</file>